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0"/>
  </p:notesMasterIdLst>
  <p:sldIdLst>
    <p:sldId id="957" r:id="rId2"/>
    <p:sldId id="2246" r:id="rId3"/>
    <p:sldId id="2124" r:id="rId4"/>
    <p:sldId id="2270" r:id="rId5"/>
    <p:sldId id="2269" r:id="rId6"/>
    <p:sldId id="2271" r:id="rId7"/>
    <p:sldId id="2125" r:id="rId8"/>
    <p:sldId id="2126" r:id="rId9"/>
    <p:sldId id="2273" r:id="rId10"/>
    <p:sldId id="2272" r:id="rId11"/>
    <p:sldId id="2128" r:id="rId12"/>
    <p:sldId id="2274" r:id="rId13"/>
    <p:sldId id="2249" r:id="rId14"/>
    <p:sldId id="1865" r:id="rId15"/>
    <p:sldId id="1872" r:id="rId16"/>
    <p:sldId id="1876" r:id="rId17"/>
    <p:sldId id="1877" r:id="rId18"/>
    <p:sldId id="1854" r:id="rId19"/>
    <p:sldId id="2267" r:id="rId20"/>
    <p:sldId id="2268" r:id="rId21"/>
    <p:sldId id="1962" r:id="rId22"/>
    <p:sldId id="1968" r:id="rId23"/>
    <p:sldId id="1969" r:id="rId24"/>
    <p:sldId id="2202" r:id="rId25"/>
    <p:sldId id="2203" r:id="rId26"/>
    <p:sldId id="2204" r:id="rId27"/>
    <p:sldId id="1963" r:id="rId28"/>
    <p:sldId id="2205" r:id="rId29"/>
    <p:sldId id="2206" r:id="rId30"/>
    <p:sldId id="2253" r:id="rId31"/>
    <p:sldId id="2254" r:id="rId32"/>
    <p:sldId id="2255" r:id="rId33"/>
    <p:sldId id="2256" r:id="rId34"/>
    <p:sldId id="2257" r:id="rId35"/>
    <p:sldId id="2258" r:id="rId36"/>
    <p:sldId id="2259" r:id="rId37"/>
    <p:sldId id="2260" r:id="rId38"/>
    <p:sldId id="2275"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anaRogue" initials="K" lastIdx="9" clrIdx="0"/>
  <p:cmAuthor id="1" name="Alexia Toskos" initials="BD" lastIdx="5"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CF31"/>
    <a:srgbClr val="0432FF"/>
    <a:srgbClr val="4F81BD"/>
    <a:srgbClr val="376091"/>
    <a:srgbClr val="653C23"/>
    <a:srgbClr val="8CADA9"/>
    <a:srgbClr val="ACD4CF"/>
    <a:srgbClr val="E0E0E0"/>
    <a:srgbClr val="E7ECF3"/>
    <a:srgbClr val="D0D8E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76" autoAdjust="0"/>
    <p:restoredTop sz="86067" autoAdjust="0"/>
  </p:normalViewPr>
  <p:slideViewPr>
    <p:cSldViewPr snapToGrid="0" snapToObjects="1">
      <p:cViewPr varScale="1">
        <p:scale>
          <a:sx n="74" d="100"/>
          <a:sy n="74" d="100"/>
        </p:scale>
        <p:origin x="72" y="61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258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E2872C-5D9A-45C7-ADB4-4FF55CB86A2B}" type="doc">
      <dgm:prSet loTypeId="urn:microsoft.com/office/officeart/2005/8/layout/chevron1" loCatId="process" qsTypeId="urn:microsoft.com/office/officeart/2005/8/quickstyle/simple2" qsCatId="simple" csTypeId="urn:microsoft.com/office/officeart/2005/8/colors/accent1_2" csCatId="accent1" phldr="1"/>
      <dgm:spPr/>
    </dgm:pt>
    <dgm:pt modelId="{EDE0553B-5486-42BE-8F5F-D061C2F72ED3}">
      <dgm:prSet phldrT="[Text]"/>
      <dgm:spPr/>
      <dgm:t>
        <a:bodyPr/>
        <a:lstStyle/>
        <a:p>
          <a:r>
            <a:rPr lang="en-US" dirty="0" smtClean="0"/>
            <a:t>Self &amp; other Report Surveys</a:t>
          </a:r>
          <a:endParaRPr lang="en-US" dirty="0"/>
        </a:p>
      </dgm:t>
    </dgm:pt>
    <dgm:pt modelId="{E5DE7B89-AB5A-41F7-BE98-BCE7D3D6C456}" type="parTrans" cxnId="{7E0D656E-DF3A-458E-B7C5-EFEC0CF48AF2}">
      <dgm:prSet/>
      <dgm:spPr/>
      <dgm:t>
        <a:bodyPr/>
        <a:lstStyle/>
        <a:p>
          <a:endParaRPr lang="en-US"/>
        </a:p>
      </dgm:t>
    </dgm:pt>
    <dgm:pt modelId="{F697134C-D57F-4D7D-A4A3-BE0088614012}" type="sibTrans" cxnId="{7E0D656E-DF3A-458E-B7C5-EFEC0CF48AF2}">
      <dgm:prSet/>
      <dgm:spPr/>
      <dgm:t>
        <a:bodyPr/>
        <a:lstStyle/>
        <a:p>
          <a:endParaRPr lang="en-US"/>
        </a:p>
      </dgm:t>
    </dgm:pt>
    <dgm:pt modelId="{FB7A3EA4-A680-46AA-942F-D6E9E064B674}">
      <dgm:prSet phldrT="[Text]"/>
      <dgm:spPr/>
      <dgm:t>
        <a:bodyPr/>
        <a:lstStyle/>
        <a:p>
          <a:r>
            <a:rPr lang="en-US" dirty="0" smtClean="0"/>
            <a:t>Some behavioral measures</a:t>
          </a:r>
          <a:endParaRPr lang="en-US" dirty="0"/>
        </a:p>
      </dgm:t>
    </dgm:pt>
    <dgm:pt modelId="{5C5AC0E5-D7FC-4894-9DFC-BBAA064F52F1}" type="parTrans" cxnId="{1FC8BC5F-2D6A-4327-BBE4-898A4E4ADAF3}">
      <dgm:prSet/>
      <dgm:spPr/>
      <dgm:t>
        <a:bodyPr/>
        <a:lstStyle/>
        <a:p>
          <a:endParaRPr lang="en-US"/>
        </a:p>
      </dgm:t>
    </dgm:pt>
    <dgm:pt modelId="{E0E63193-199D-435B-86DA-3CD13EE04890}" type="sibTrans" cxnId="{1FC8BC5F-2D6A-4327-BBE4-898A4E4ADAF3}">
      <dgm:prSet/>
      <dgm:spPr/>
      <dgm:t>
        <a:bodyPr/>
        <a:lstStyle/>
        <a:p>
          <a:endParaRPr lang="en-US"/>
        </a:p>
      </dgm:t>
    </dgm:pt>
    <dgm:pt modelId="{11E887DF-F66D-4C83-9B79-4AEAFDE80E31}">
      <dgm:prSet phldrT="[Text]"/>
      <dgm:spPr/>
      <dgm:t>
        <a:bodyPr/>
        <a:lstStyle/>
        <a:p>
          <a:r>
            <a:rPr lang="en-US" dirty="0" smtClean="0"/>
            <a:t>Observational behavioral measures</a:t>
          </a:r>
          <a:endParaRPr lang="en-US" dirty="0"/>
        </a:p>
      </dgm:t>
    </dgm:pt>
    <dgm:pt modelId="{7DD46EB1-DE49-4DFE-84F7-1DF317D3783B}" type="parTrans" cxnId="{3158E133-7443-4EBA-BBC7-1324649ABB5E}">
      <dgm:prSet/>
      <dgm:spPr/>
      <dgm:t>
        <a:bodyPr/>
        <a:lstStyle/>
        <a:p>
          <a:endParaRPr lang="en-US"/>
        </a:p>
      </dgm:t>
    </dgm:pt>
    <dgm:pt modelId="{80FED9A8-4BE3-44C1-96DB-03C7B3EBA2BA}" type="sibTrans" cxnId="{3158E133-7443-4EBA-BBC7-1324649ABB5E}">
      <dgm:prSet/>
      <dgm:spPr/>
      <dgm:t>
        <a:bodyPr/>
        <a:lstStyle/>
        <a:p>
          <a:endParaRPr lang="en-US"/>
        </a:p>
      </dgm:t>
    </dgm:pt>
    <dgm:pt modelId="{51BF8634-6667-48EB-8682-9F8402AC71BC}">
      <dgm:prSet/>
      <dgm:spPr/>
      <dgm:t>
        <a:bodyPr/>
        <a:lstStyle/>
        <a:p>
          <a:r>
            <a:rPr lang="en-US" b="1" dirty="0" smtClean="0">
              <a:solidFill>
                <a:schemeClr val="bg1"/>
              </a:solidFill>
              <a:latin typeface="+mn-lt"/>
            </a:rPr>
            <a:t>Physiological Measures</a:t>
          </a:r>
          <a:endParaRPr lang="en-US" b="1" dirty="0">
            <a:solidFill>
              <a:schemeClr val="bg1"/>
            </a:solidFill>
            <a:latin typeface="+mn-lt"/>
          </a:endParaRPr>
        </a:p>
      </dgm:t>
    </dgm:pt>
    <dgm:pt modelId="{67B72016-0075-4B15-82EF-7708D492ECEE}" type="parTrans" cxnId="{CDCE5236-834B-4B28-9181-842B85951A44}">
      <dgm:prSet/>
      <dgm:spPr/>
      <dgm:t>
        <a:bodyPr/>
        <a:lstStyle/>
        <a:p>
          <a:endParaRPr lang="en-US"/>
        </a:p>
      </dgm:t>
    </dgm:pt>
    <dgm:pt modelId="{892D240D-B8F8-4161-B405-DEA63C8CCA75}" type="sibTrans" cxnId="{CDCE5236-834B-4B28-9181-842B85951A44}">
      <dgm:prSet/>
      <dgm:spPr/>
      <dgm:t>
        <a:bodyPr/>
        <a:lstStyle/>
        <a:p>
          <a:endParaRPr lang="en-US"/>
        </a:p>
      </dgm:t>
    </dgm:pt>
    <dgm:pt modelId="{7353A9BF-7EE3-40C1-AA64-22AE52EB5F53}" type="pres">
      <dgm:prSet presAssocID="{11E2872C-5D9A-45C7-ADB4-4FF55CB86A2B}" presName="Name0" presStyleCnt="0">
        <dgm:presLayoutVars>
          <dgm:dir/>
          <dgm:animLvl val="lvl"/>
          <dgm:resizeHandles val="exact"/>
        </dgm:presLayoutVars>
      </dgm:prSet>
      <dgm:spPr/>
    </dgm:pt>
    <dgm:pt modelId="{69F991EC-9F75-433D-9A93-0C89F4811D70}" type="pres">
      <dgm:prSet presAssocID="{EDE0553B-5486-42BE-8F5F-D061C2F72ED3}" presName="parTxOnly" presStyleLbl="node1" presStyleIdx="0" presStyleCnt="4" custLinFactNeighborX="-1718" custLinFactNeighborY="1153">
        <dgm:presLayoutVars>
          <dgm:chMax val="0"/>
          <dgm:chPref val="0"/>
          <dgm:bulletEnabled val="1"/>
        </dgm:presLayoutVars>
      </dgm:prSet>
      <dgm:spPr/>
      <dgm:t>
        <a:bodyPr/>
        <a:lstStyle/>
        <a:p>
          <a:endParaRPr lang="en-US"/>
        </a:p>
      </dgm:t>
    </dgm:pt>
    <dgm:pt modelId="{61AE4D5D-943D-46DD-A53B-BC926A230224}" type="pres">
      <dgm:prSet presAssocID="{F697134C-D57F-4D7D-A4A3-BE0088614012}" presName="parTxOnlySpace" presStyleCnt="0"/>
      <dgm:spPr/>
    </dgm:pt>
    <dgm:pt modelId="{C009D22B-5014-45E0-B93B-9A61AF771F1D}" type="pres">
      <dgm:prSet presAssocID="{FB7A3EA4-A680-46AA-942F-D6E9E064B674}" presName="parTxOnly" presStyleLbl="node1" presStyleIdx="1" presStyleCnt="4">
        <dgm:presLayoutVars>
          <dgm:chMax val="0"/>
          <dgm:chPref val="0"/>
          <dgm:bulletEnabled val="1"/>
        </dgm:presLayoutVars>
      </dgm:prSet>
      <dgm:spPr/>
      <dgm:t>
        <a:bodyPr/>
        <a:lstStyle/>
        <a:p>
          <a:endParaRPr lang="en-US"/>
        </a:p>
      </dgm:t>
    </dgm:pt>
    <dgm:pt modelId="{9CBE0205-A967-410C-A767-B7534ED72DF9}" type="pres">
      <dgm:prSet presAssocID="{E0E63193-199D-435B-86DA-3CD13EE04890}" presName="parTxOnlySpace" presStyleCnt="0"/>
      <dgm:spPr/>
    </dgm:pt>
    <dgm:pt modelId="{194E388C-D594-431C-BC65-C8C33ED73108}" type="pres">
      <dgm:prSet presAssocID="{11E887DF-F66D-4C83-9B79-4AEAFDE80E31}" presName="parTxOnly" presStyleLbl="node1" presStyleIdx="2" presStyleCnt="4">
        <dgm:presLayoutVars>
          <dgm:chMax val="0"/>
          <dgm:chPref val="0"/>
          <dgm:bulletEnabled val="1"/>
        </dgm:presLayoutVars>
      </dgm:prSet>
      <dgm:spPr/>
      <dgm:t>
        <a:bodyPr/>
        <a:lstStyle/>
        <a:p>
          <a:endParaRPr lang="en-US"/>
        </a:p>
      </dgm:t>
    </dgm:pt>
    <dgm:pt modelId="{27EF8D1F-AADB-4521-9171-AC204A8F18AD}" type="pres">
      <dgm:prSet presAssocID="{80FED9A8-4BE3-44C1-96DB-03C7B3EBA2BA}" presName="parTxOnlySpace" presStyleCnt="0"/>
      <dgm:spPr/>
    </dgm:pt>
    <dgm:pt modelId="{3FFDBEDA-4296-4B6E-9A36-4CA8EE3630C2}" type="pres">
      <dgm:prSet presAssocID="{51BF8634-6667-48EB-8682-9F8402AC71BC}" presName="parTxOnly" presStyleLbl="node1" presStyleIdx="3" presStyleCnt="4">
        <dgm:presLayoutVars>
          <dgm:chMax val="0"/>
          <dgm:chPref val="0"/>
          <dgm:bulletEnabled val="1"/>
        </dgm:presLayoutVars>
      </dgm:prSet>
      <dgm:spPr/>
      <dgm:t>
        <a:bodyPr/>
        <a:lstStyle/>
        <a:p>
          <a:endParaRPr lang="en-US"/>
        </a:p>
      </dgm:t>
    </dgm:pt>
  </dgm:ptLst>
  <dgm:cxnLst>
    <dgm:cxn modelId="{E4F77C69-8798-412E-AFED-F5A970EC63CF}" type="presOf" srcId="{11E2872C-5D9A-45C7-ADB4-4FF55CB86A2B}" destId="{7353A9BF-7EE3-40C1-AA64-22AE52EB5F53}" srcOrd="0" destOrd="0" presId="urn:microsoft.com/office/officeart/2005/8/layout/chevron1"/>
    <dgm:cxn modelId="{1FC8BC5F-2D6A-4327-BBE4-898A4E4ADAF3}" srcId="{11E2872C-5D9A-45C7-ADB4-4FF55CB86A2B}" destId="{FB7A3EA4-A680-46AA-942F-D6E9E064B674}" srcOrd="1" destOrd="0" parTransId="{5C5AC0E5-D7FC-4894-9DFC-BBAA064F52F1}" sibTransId="{E0E63193-199D-435B-86DA-3CD13EE04890}"/>
    <dgm:cxn modelId="{51CEC845-B49C-410B-AA9E-38D6B813697C}" type="presOf" srcId="{FB7A3EA4-A680-46AA-942F-D6E9E064B674}" destId="{C009D22B-5014-45E0-B93B-9A61AF771F1D}" srcOrd="0" destOrd="0" presId="urn:microsoft.com/office/officeart/2005/8/layout/chevron1"/>
    <dgm:cxn modelId="{CDCE5236-834B-4B28-9181-842B85951A44}" srcId="{11E2872C-5D9A-45C7-ADB4-4FF55CB86A2B}" destId="{51BF8634-6667-48EB-8682-9F8402AC71BC}" srcOrd="3" destOrd="0" parTransId="{67B72016-0075-4B15-82EF-7708D492ECEE}" sibTransId="{892D240D-B8F8-4161-B405-DEA63C8CCA75}"/>
    <dgm:cxn modelId="{5665B194-43B8-4584-AFB1-D84F587205B3}" type="presOf" srcId="{EDE0553B-5486-42BE-8F5F-D061C2F72ED3}" destId="{69F991EC-9F75-433D-9A93-0C89F4811D70}" srcOrd="0" destOrd="0" presId="urn:microsoft.com/office/officeart/2005/8/layout/chevron1"/>
    <dgm:cxn modelId="{7E0D656E-DF3A-458E-B7C5-EFEC0CF48AF2}" srcId="{11E2872C-5D9A-45C7-ADB4-4FF55CB86A2B}" destId="{EDE0553B-5486-42BE-8F5F-D061C2F72ED3}" srcOrd="0" destOrd="0" parTransId="{E5DE7B89-AB5A-41F7-BE98-BCE7D3D6C456}" sibTransId="{F697134C-D57F-4D7D-A4A3-BE0088614012}"/>
    <dgm:cxn modelId="{7FD78265-980D-45E0-9E35-292A5AF9DD01}" type="presOf" srcId="{11E887DF-F66D-4C83-9B79-4AEAFDE80E31}" destId="{194E388C-D594-431C-BC65-C8C33ED73108}" srcOrd="0" destOrd="0" presId="urn:microsoft.com/office/officeart/2005/8/layout/chevron1"/>
    <dgm:cxn modelId="{2E0A44EF-0469-4EB8-B2B4-65E007661ED9}" type="presOf" srcId="{51BF8634-6667-48EB-8682-9F8402AC71BC}" destId="{3FFDBEDA-4296-4B6E-9A36-4CA8EE3630C2}" srcOrd="0" destOrd="0" presId="urn:microsoft.com/office/officeart/2005/8/layout/chevron1"/>
    <dgm:cxn modelId="{3158E133-7443-4EBA-BBC7-1324649ABB5E}" srcId="{11E2872C-5D9A-45C7-ADB4-4FF55CB86A2B}" destId="{11E887DF-F66D-4C83-9B79-4AEAFDE80E31}" srcOrd="2" destOrd="0" parTransId="{7DD46EB1-DE49-4DFE-84F7-1DF317D3783B}" sibTransId="{80FED9A8-4BE3-44C1-96DB-03C7B3EBA2BA}"/>
    <dgm:cxn modelId="{6C6CDE56-ED22-4D71-B487-124B01C78C75}" type="presParOf" srcId="{7353A9BF-7EE3-40C1-AA64-22AE52EB5F53}" destId="{69F991EC-9F75-433D-9A93-0C89F4811D70}" srcOrd="0" destOrd="0" presId="urn:microsoft.com/office/officeart/2005/8/layout/chevron1"/>
    <dgm:cxn modelId="{B599872D-B572-4532-A813-B7546871CE5E}" type="presParOf" srcId="{7353A9BF-7EE3-40C1-AA64-22AE52EB5F53}" destId="{61AE4D5D-943D-46DD-A53B-BC926A230224}" srcOrd="1" destOrd="0" presId="urn:microsoft.com/office/officeart/2005/8/layout/chevron1"/>
    <dgm:cxn modelId="{2301CD50-4FAC-4436-89E2-1D04B592A998}" type="presParOf" srcId="{7353A9BF-7EE3-40C1-AA64-22AE52EB5F53}" destId="{C009D22B-5014-45E0-B93B-9A61AF771F1D}" srcOrd="2" destOrd="0" presId="urn:microsoft.com/office/officeart/2005/8/layout/chevron1"/>
    <dgm:cxn modelId="{59B6A34D-8E2F-4533-A335-F862941537D9}" type="presParOf" srcId="{7353A9BF-7EE3-40C1-AA64-22AE52EB5F53}" destId="{9CBE0205-A967-410C-A767-B7534ED72DF9}" srcOrd="3" destOrd="0" presId="urn:microsoft.com/office/officeart/2005/8/layout/chevron1"/>
    <dgm:cxn modelId="{8FC6A402-62EF-41A3-B157-E44BEC01187B}" type="presParOf" srcId="{7353A9BF-7EE3-40C1-AA64-22AE52EB5F53}" destId="{194E388C-D594-431C-BC65-C8C33ED73108}" srcOrd="4" destOrd="0" presId="urn:microsoft.com/office/officeart/2005/8/layout/chevron1"/>
    <dgm:cxn modelId="{D085B450-FC79-4E94-B932-AF39DA742612}" type="presParOf" srcId="{7353A9BF-7EE3-40C1-AA64-22AE52EB5F53}" destId="{27EF8D1F-AADB-4521-9171-AC204A8F18AD}" srcOrd="5" destOrd="0" presId="urn:microsoft.com/office/officeart/2005/8/layout/chevron1"/>
    <dgm:cxn modelId="{E1D3215F-8F5B-47DE-9752-CD62C64979C0}" type="presParOf" srcId="{7353A9BF-7EE3-40C1-AA64-22AE52EB5F53}" destId="{3FFDBEDA-4296-4B6E-9A36-4CA8EE3630C2}"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991EC-9F75-433D-9A93-0C89F4811D70}">
      <dsp:nvSpPr>
        <dsp:cNvPr id="0" name=""/>
        <dsp:cNvSpPr/>
      </dsp:nvSpPr>
      <dsp:spPr>
        <a:xfrm>
          <a:off x="0" y="1828799"/>
          <a:ext cx="2222152" cy="888861"/>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Self &amp; other Report Surveys</a:t>
          </a:r>
          <a:endParaRPr lang="en-US" sz="1700" kern="1200" dirty="0"/>
        </a:p>
      </dsp:txBody>
      <dsp:txXfrm>
        <a:off x="444431" y="1828799"/>
        <a:ext cx="1333291" cy="888861"/>
      </dsp:txXfrm>
    </dsp:sp>
    <dsp:sp modelId="{C009D22B-5014-45E0-B93B-9A61AF771F1D}">
      <dsp:nvSpPr>
        <dsp:cNvPr id="0" name=""/>
        <dsp:cNvSpPr/>
      </dsp:nvSpPr>
      <dsp:spPr>
        <a:xfrm>
          <a:off x="2003754" y="1818550"/>
          <a:ext cx="2222152" cy="888861"/>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Some behavioral measures</a:t>
          </a:r>
          <a:endParaRPr lang="en-US" sz="1700" kern="1200" dirty="0"/>
        </a:p>
      </dsp:txBody>
      <dsp:txXfrm>
        <a:off x="2448185" y="1818550"/>
        <a:ext cx="1333291" cy="888861"/>
      </dsp:txXfrm>
    </dsp:sp>
    <dsp:sp modelId="{194E388C-D594-431C-BC65-C8C33ED73108}">
      <dsp:nvSpPr>
        <dsp:cNvPr id="0" name=""/>
        <dsp:cNvSpPr/>
      </dsp:nvSpPr>
      <dsp:spPr>
        <a:xfrm>
          <a:off x="4003692" y="1818550"/>
          <a:ext cx="2222152" cy="888861"/>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Observational behavioral measures</a:t>
          </a:r>
          <a:endParaRPr lang="en-US" sz="1700" kern="1200" dirty="0"/>
        </a:p>
      </dsp:txBody>
      <dsp:txXfrm>
        <a:off x="4448123" y="1818550"/>
        <a:ext cx="1333291" cy="888861"/>
      </dsp:txXfrm>
    </dsp:sp>
    <dsp:sp modelId="{3FFDBEDA-4296-4B6E-9A36-4CA8EE3630C2}">
      <dsp:nvSpPr>
        <dsp:cNvPr id="0" name=""/>
        <dsp:cNvSpPr/>
      </dsp:nvSpPr>
      <dsp:spPr>
        <a:xfrm>
          <a:off x="6003629" y="1818550"/>
          <a:ext cx="2222152" cy="888861"/>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b="1" kern="1200" dirty="0" smtClean="0">
              <a:solidFill>
                <a:schemeClr val="bg1"/>
              </a:solidFill>
              <a:latin typeface="+mn-lt"/>
            </a:rPr>
            <a:t>Physiological Measures</a:t>
          </a:r>
          <a:endParaRPr lang="en-US" sz="1700" b="1" kern="1200" dirty="0">
            <a:solidFill>
              <a:schemeClr val="bg1"/>
            </a:solidFill>
            <a:latin typeface="+mn-lt"/>
          </a:endParaRPr>
        </a:p>
      </dsp:txBody>
      <dsp:txXfrm>
        <a:off x="6448060" y="1818550"/>
        <a:ext cx="1333291" cy="88886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pple Gothic"/>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pple Gothic"/>
              </a:defRPr>
            </a:lvl1pPr>
          </a:lstStyle>
          <a:p>
            <a:fld id="{1EC8D719-BE33-DA47-88C9-9037CDCD817A}" type="datetimeFigureOut">
              <a:rPr lang="en-US" smtClean="0"/>
              <a:pPr/>
              <a:t>10/16/2023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pple Gothic"/>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pple Gothic"/>
              </a:defRPr>
            </a:lvl1pPr>
          </a:lstStyle>
          <a:p>
            <a:fld id="{17E868EE-4687-7441-B21B-F2B5E141A71E}" type="slidenum">
              <a:rPr lang="en-US" smtClean="0"/>
              <a:pPr/>
              <a:t>‹#›</a:t>
            </a:fld>
            <a:endParaRPr lang="en-US" dirty="0"/>
          </a:p>
        </p:txBody>
      </p:sp>
    </p:spTree>
    <p:extLst>
      <p:ext uri="{BB962C8B-B14F-4D97-AF65-F5344CB8AC3E}">
        <p14:creationId xmlns:p14="http://schemas.microsoft.com/office/powerpoint/2010/main" val="420601269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pple Gothic"/>
        <a:ea typeface="+mn-ea"/>
        <a:cs typeface="+mn-cs"/>
      </a:defRPr>
    </a:lvl1pPr>
    <a:lvl2pPr marL="457200" algn="l" defTabSz="457200" rtl="0" eaLnBrk="1" latinLnBrk="0" hangingPunct="1">
      <a:defRPr sz="1200" kern="1200">
        <a:solidFill>
          <a:schemeClr val="tx1"/>
        </a:solidFill>
        <a:latin typeface="Apple Gothic"/>
        <a:ea typeface="+mn-ea"/>
        <a:cs typeface="+mn-cs"/>
      </a:defRPr>
    </a:lvl2pPr>
    <a:lvl3pPr marL="914400" algn="l" defTabSz="457200" rtl="0" eaLnBrk="1" latinLnBrk="0" hangingPunct="1">
      <a:defRPr sz="1200" kern="1200">
        <a:solidFill>
          <a:schemeClr val="tx1"/>
        </a:solidFill>
        <a:latin typeface="Apple Gothic"/>
        <a:ea typeface="+mn-ea"/>
        <a:cs typeface="+mn-cs"/>
      </a:defRPr>
    </a:lvl3pPr>
    <a:lvl4pPr marL="1371600" algn="l" defTabSz="457200" rtl="0" eaLnBrk="1" latinLnBrk="0" hangingPunct="1">
      <a:defRPr sz="1200" kern="1200">
        <a:solidFill>
          <a:schemeClr val="tx1"/>
        </a:solidFill>
        <a:latin typeface="Apple Gothic"/>
        <a:ea typeface="+mn-ea"/>
        <a:cs typeface="+mn-cs"/>
      </a:defRPr>
    </a:lvl4pPr>
    <a:lvl5pPr marL="1828800" algn="l" defTabSz="457200" rtl="0" eaLnBrk="1" latinLnBrk="0" hangingPunct="1">
      <a:defRPr sz="1200" kern="1200">
        <a:solidFill>
          <a:schemeClr val="tx1"/>
        </a:solidFill>
        <a:latin typeface="Apple Gothic"/>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E868EE-4687-7441-B21B-F2B5E141A71E}" type="slidenum">
              <a:rPr lang="en-US" smtClean="0"/>
              <a:pPr/>
              <a:t>1</a:t>
            </a:fld>
            <a:endParaRPr lang="en-US" dirty="0"/>
          </a:p>
        </p:txBody>
      </p:sp>
    </p:spTree>
    <p:extLst>
      <p:ext uri="{BB962C8B-B14F-4D97-AF65-F5344CB8AC3E}">
        <p14:creationId xmlns:p14="http://schemas.microsoft.com/office/powerpoint/2010/main" val="1126590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defRPr/>
            </a:pPr>
            <a:r>
              <a:rPr lang="en-US" dirty="0">
                <a:ea typeface="+mn-ea"/>
                <a:cs typeface="+mn-cs"/>
              </a:rPr>
              <a:t>There are three standard methods for controlling extraneous variables.</a:t>
            </a:r>
          </a:p>
          <a:p>
            <a:pPr>
              <a:defRPr/>
            </a:pPr>
            <a:endParaRPr lang="en-US" dirty="0">
              <a:ea typeface="+mn-ea"/>
              <a:cs typeface="+mn-cs"/>
            </a:endParaRPr>
          </a:p>
          <a:p>
            <a:pPr>
              <a:defRPr/>
            </a:pPr>
            <a:r>
              <a:rPr lang="en-US" dirty="0">
                <a:ea typeface="+mn-ea"/>
                <a:cs typeface="+mn-cs"/>
              </a:rPr>
              <a:t>Two involve actively intervening to control variables, and they are:</a:t>
            </a:r>
          </a:p>
          <a:p>
            <a:pPr marL="216544" indent="-216544">
              <a:buFontTx/>
              <a:buAutoNum type="arabicPeriod"/>
              <a:defRPr/>
            </a:pPr>
            <a:r>
              <a:rPr lang="en-US" b="1" dirty="0">
                <a:ea typeface="+mn-ea"/>
                <a:cs typeface="+mn-cs"/>
              </a:rPr>
              <a:t>Holding a variable constant</a:t>
            </a:r>
          </a:p>
          <a:p>
            <a:pPr marL="216544" indent="-216544">
              <a:buFont typeface="Arial" pitchFamily="34" charset="0"/>
              <a:buChar char="•"/>
              <a:defRPr/>
            </a:pPr>
            <a:r>
              <a:rPr lang="en-US" dirty="0">
                <a:ea typeface="+mn-ea"/>
                <a:cs typeface="+mn-cs"/>
              </a:rPr>
              <a:t>Standardize the environment: Hold one experimental session and test everyone at the same time under same conditions</a:t>
            </a:r>
          </a:p>
          <a:p>
            <a:pPr marL="216544" indent="-216544">
              <a:buFont typeface="Arial" pitchFamily="34" charset="0"/>
              <a:buChar char="•"/>
              <a:defRPr/>
            </a:pPr>
            <a:r>
              <a:rPr lang="en-US" dirty="0">
                <a:ea typeface="+mn-ea"/>
                <a:cs typeface="+mn-cs"/>
              </a:rPr>
              <a:t>Standardize the procedures: select only 19-year-old female athletes to participate in your experiment</a:t>
            </a:r>
          </a:p>
          <a:p>
            <a:pPr marL="649633" lvl="1" indent="-216544">
              <a:buFont typeface="Arial" pitchFamily="34" charset="0"/>
              <a:buChar char="•"/>
              <a:defRPr/>
            </a:pPr>
            <a:r>
              <a:rPr lang="en-US" dirty="0">
                <a:ea typeface="+mn-ea"/>
                <a:cs typeface="+mn-cs"/>
              </a:rPr>
              <a:t>Minimizes participant variables</a:t>
            </a:r>
          </a:p>
          <a:p>
            <a:pPr marL="216544" indent="-216544">
              <a:defRPr/>
            </a:pPr>
            <a:r>
              <a:rPr lang="en-US" dirty="0">
                <a:ea typeface="+mn-ea"/>
                <a:cs typeface="+mn-cs"/>
              </a:rPr>
              <a:t>MAY LIMIT EXTERNAL VALIDITY</a:t>
            </a:r>
          </a:p>
          <a:p>
            <a:pPr>
              <a:defRPr/>
            </a:pPr>
            <a:endParaRPr lang="en-US" dirty="0">
              <a:ea typeface="+mn-ea"/>
              <a:cs typeface="+mn-cs"/>
            </a:endParaRPr>
          </a:p>
          <a:p>
            <a:pPr>
              <a:defRPr/>
            </a:pPr>
            <a:r>
              <a:rPr lang="en-US" b="1" dirty="0">
                <a:ea typeface="+mn-ea"/>
                <a:cs typeface="+mn-cs"/>
              </a:rPr>
              <a:t>2. Matching values across treatment conditions</a:t>
            </a:r>
          </a:p>
          <a:p>
            <a:endParaRPr lang="en-US" dirty="0">
              <a:latin typeface="Calibri" charset="0"/>
              <a:ea typeface="MS PGothic" charset="0"/>
            </a:endParaRPr>
          </a:p>
        </p:txBody>
      </p:sp>
      <p:sp>
        <p:nvSpPr>
          <p:cNvPr id="4198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100">
                <a:solidFill>
                  <a:schemeClr val="tx1"/>
                </a:solidFill>
                <a:latin typeface="Calibri" charset="0"/>
                <a:ea typeface="MS PGothic" charset="0"/>
                <a:cs typeface="MS PGothic" charset="0"/>
              </a:defRPr>
            </a:lvl1pPr>
            <a:lvl2pPr marL="703797" indent="-270691">
              <a:defRPr sz="1100">
                <a:solidFill>
                  <a:schemeClr val="tx1"/>
                </a:solidFill>
                <a:latin typeface="Calibri" charset="0"/>
                <a:ea typeface="MS PGothic" charset="0"/>
                <a:cs typeface="MS PGothic" charset="0"/>
              </a:defRPr>
            </a:lvl2pPr>
            <a:lvl3pPr marL="1082764" indent="-216553">
              <a:defRPr sz="1100">
                <a:solidFill>
                  <a:schemeClr val="tx1"/>
                </a:solidFill>
                <a:latin typeface="Calibri" charset="0"/>
                <a:ea typeface="MS PGothic" charset="0"/>
                <a:cs typeface="MS PGothic" charset="0"/>
              </a:defRPr>
            </a:lvl3pPr>
            <a:lvl4pPr marL="1515869" indent="-216553">
              <a:defRPr sz="1100">
                <a:solidFill>
                  <a:schemeClr val="tx1"/>
                </a:solidFill>
                <a:latin typeface="Calibri" charset="0"/>
                <a:ea typeface="MS PGothic" charset="0"/>
                <a:cs typeface="MS PGothic" charset="0"/>
              </a:defRPr>
            </a:lvl4pPr>
            <a:lvl5pPr marL="1948975" indent="-216553">
              <a:defRPr sz="1100">
                <a:solidFill>
                  <a:schemeClr val="tx1"/>
                </a:solidFill>
                <a:latin typeface="Calibri" charset="0"/>
                <a:ea typeface="MS PGothic" charset="0"/>
                <a:cs typeface="MS PGothic" charset="0"/>
              </a:defRPr>
            </a:lvl5pPr>
            <a:lvl6pPr marL="2382081" indent="-216553" eaLnBrk="0" fontAlgn="base" hangingPunct="0">
              <a:spcBef>
                <a:spcPct val="30000"/>
              </a:spcBef>
              <a:spcAft>
                <a:spcPct val="0"/>
              </a:spcAft>
              <a:defRPr sz="1100">
                <a:solidFill>
                  <a:schemeClr val="tx1"/>
                </a:solidFill>
                <a:latin typeface="Calibri" charset="0"/>
                <a:ea typeface="MS PGothic" charset="0"/>
                <a:cs typeface="MS PGothic" charset="0"/>
              </a:defRPr>
            </a:lvl6pPr>
            <a:lvl7pPr marL="2815186" indent="-216553" eaLnBrk="0" fontAlgn="base" hangingPunct="0">
              <a:spcBef>
                <a:spcPct val="30000"/>
              </a:spcBef>
              <a:spcAft>
                <a:spcPct val="0"/>
              </a:spcAft>
              <a:defRPr sz="1100">
                <a:solidFill>
                  <a:schemeClr val="tx1"/>
                </a:solidFill>
                <a:latin typeface="Calibri" charset="0"/>
                <a:ea typeface="MS PGothic" charset="0"/>
                <a:cs typeface="MS PGothic" charset="0"/>
              </a:defRPr>
            </a:lvl7pPr>
            <a:lvl8pPr marL="3248292" indent="-216553" eaLnBrk="0" fontAlgn="base" hangingPunct="0">
              <a:spcBef>
                <a:spcPct val="30000"/>
              </a:spcBef>
              <a:spcAft>
                <a:spcPct val="0"/>
              </a:spcAft>
              <a:defRPr sz="1100">
                <a:solidFill>
                  <a:schemeClr val="tx1"/>
                </a:solidFill>
                <a:latin typeface="Calibri" charset="0"/>
                <a:ea typeface="MS PGothic" charset="0"/>
                <a:cs typeface="MS PGothic" charset="0"/>
              </a:defRPr>
            </a:lvl8pPr>
            <a:lvl9pPr marL="3681397" indent="-216553" eaLnBrk="0" fontAlgn="base" hangingPunct="0">
              <a:spcBef>
                <a:spcPct val="30000"/>
              </a:spcBef>
              <a:spcAft>
                <a:spcPct val="0"/>
              </a:spcAft>
              <a:defRPr sz="1100">
                <a:solidFill>
                  <a:schemeClr val="tx1"/>
                </a:solidFill>
                <a:latin typeface="Calibri" charset="0"/>
                <a:ea typeface="MS PGothic" charset="0"/>
                <a:cs typeface="MS PGothic" charset="0"/>
              </a:defRPr>
            </a:lvl9pPr>
          </a:lstStyle>
          <a:p>
            <a:fld id="{E6F0DC87-95AB-D84D-9362-42133149C6BF}" type="slidenum">
              <a:rPr lang="en-US"/>
              <a:pPr/>
              <a:t>16</a:t>
            </a:fld>
            <a:endParaRPr lang="en-US"/>
          </a:p>
        </p:txBody>
      </p:sp>
    </p:spTree>
    <p:extLst>
      <p:ext uri="{BB962C8B-B14F-4D97-AF65-F5344CB8AC3E}">
        <p14:creationId xmlns:p14="http://schemas.microsoft.com/office/powerpoint/2010/main" val="3270947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marL="460375" lvl="1" indent="-225425" eaLnBrk="1" fontAlgn="auto" hangingPunct="1">
              <a:spcAft>
                <a:spcPts val="600"/>
              </a:spcAft>
              <a:buFont typeface="Arial" panose="020B0604020202020204" pitchFamily="34" charset="0"/>
              <a:buChar char="•"/>
              <a:defRPr/>
            </a:pPr>
            <a:r>
              <a:rPr lang="en-US" sz="2200" dirty="0">
                <a:ea typeface="+mn-ea"/>
                <a:cs typeface="+mn-cs"/>
              </a:rPr>
              <a:t>Simpler technique</a:t>
            </a:r>
          </a:p>
          <a:p>
            <a:pPr marL="460375" lvl="1" indent="-225425" eaLnBrk="1" fontAlgn="auto" hangingPunct="1">
              <a:spcAft>
                <a:spcPts val="600"/>
              </a:spcAft>
              <a:buFont typeface="Arial" panose="020B0604020202020204" pitchFamily="34" charset="0"/>
              <a:buChar char="•"/>
              <a:defRPr/>
            </a:pPr>
            <a:r>
              <a:rPr lang="en-US" sz="2200" dirty="0">
                <a:ea typeface="+mn-ea"/>
                <a:cs typeface="+mn-cs"/>
              </a:rPr>
              <a:t>Using a random process (all different possible outcomes are equally as likely) to disrupt the natural/systematic relationship between two variables</a:t>
            </a:r>
          </a:p>
          <a:p>
            <a:pPr marL="1017587" lvl="2" indent="-285750" eaLnBrk="1" fontAlgn="auto" hangingPunct="1">
              <a:spcAft>
                <a:spcPts val="600"/>
              </a:spcAft>
              <a:buFont typeface="Arial" panose="020B0604020202020204" pitchFamily="34" charset="0"/>
              <a:buChar char="•"/>
              <a:defRPr/>
            </a:pPr>
            <a:r>
              <a:rPr lang="en-US" sz="1900" dirty="0">
                <a:ea typeface="+mn-ea"/>
                <a:cs typeface="+mn-cs"/>
              </a:rPr>
              <a:t>Participant characteristics or environmental variables</a:t>
            </a:r>
          </a:p>
          <a:p>
            <a:pPr marL="1017587" lvl="2" indent="-285750" eaLnBrk="1" fontAlgn="auto" hangingPunct="1">
              <a:spcAft>
                <a:spcPts val="600"/>
              </a:spcAft>
              <a:buFont typeface="Arial" panose="020B0604020202020204" pitchFamily="34" charset="0"/>
              <a:buChar char="•"/>
              <a:defRPr/>
            </a:pPr>
            <a:r>
              <a:rPr lang="en-US" sz="1900" dirty="0">
                <a:ea typeface="+mn-ea"/>
                <a:cs typeface="+mn-cs"/>
              </a:rPr>
              <a:t>Coin toss; draw knives (in Top Chef)</a:t>
            </a:r>
          </a:p>
          <a:p>
            <a:pPr marL="460375" lvl="1" indent="-288925" eaLnBrk="1" fontAlgn="auto" hangingPunct="1">
              <a:spcAft>
                <a:spcPts val="600"/>
              </a:spcAft>
              <a:buFont typeface="Arial" panose="020B0604020202020204" pitchFamily="34" charset="0"/>
              <a:buChar char="•"/>
              <a:defRPr/>
            </a:pPr>
            <a:r>
              <a:rPr lang="en-US" sz="2200" b="1" dirty="0">
                <a:solidFill>
                  <a:schemeClr val="accent3"/>
                </a:solidFill>
                <a:ea typeface="+mn-ea"/>
                <a:cs typeface="+mn-cs"/>
              </a:rPr>
              <a:t>Random assignment: </a:t>
            </a:r>
            <a:r>
              <a:rPr lang="en-US" sz="2200" dirty="0">
                <a:solidFill>
                  <a:schemeClr val="accent3"/>
                </a:solidFill>
                <a:ea typeface="+mn-ea"/>
                <a:cs typeface="+mn-cs"/>
              </a:rPr>
              <a:t>use of a random process to assign participants to treatment conditions</a:t>
            </a:r>
          </a:p>
          <a:p>
            <a:pPr marL="1031875" lvl="2" indent="-292100" eaLnBrk="1" fontAlgn="auto" hangingPunct="1">
              <a:spcAft>
                <a:spcPts val="600"/>
              </a:spcAft>
              <a:buFont typeface="Arial" panose="020B0604020202020204" pitchFamily="34" charset="0"/>
              <a:buChar char="•"/>
              <a:defRPr/>
            </a:pPr>
            <a:r>
              <a:rPr lang="en-US" sz="1900" dirty="0">
                <a:solidFill>
                  <a:schemeClr val="accent1">
                    <a:lumMod val="75000"/>
                  </a:schemeClr>
                </a:solidFill>
                <a:ea typeface="+mn-ea"/>
                <a:cs typeface="+mn-cs"/>
              </a:rPr>
              <a:t>Chance may still create a biased situation</a:t>
            </a:r>
          </a:p>
          <a:p>
            <a:endParaRPr lang="en-US" dirty="0">
              <a:latin typeface="Calibri" charset="0"/>
              <a:ea typeface="MS PGothic" charset="0"/>
            </a:endParaRPr>
          </a:p>
        </p:txBody>
      </p:sp>
      <p:sp>
        <p:nvSpPr>
          <p:cNvPr id="4198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100">
                <a:solidFill>
                  <a:schemeClr val="tx1"/>
                </a:solidFill>
                <a:latin typeface="Calibri" charset="0"/>
                <a:ea typeface="MS PGothic" charset="0"/>
                <a:cs typeface="MS PGothic" charset="0"/>
              </a:defRPr>
            </a:lvl1pPr>
            <a:lvl2pPr marL="703797" indent="-270691">
              <a:defRPr sz="1100">
                <a:solidFill>
                  <a:schemeClr val="tx1"/>
                </a:solidFill>
                <a:latin typeface="Calibri" charset="0"/>
                <a:ea typeface="MS PGothic" charset="0"/>
                <a:cs typeface="MS PGothic" charset="0"/>
              </a:defRPr>
            </a:lvl2pPr>
            <a:lvl3pPr marL="1082764" indent="-216553">
              <a:defRPr sz="1100">
                <a:solidFill>
                  <a:schemeClr val="tx1"/>
                </a:solidFill>
                <a:latin typeface="Calibri" charset="0"/>
                <a:ea typeface="MS PGothic" charset="0"/>
                <a:cs typeface="MS PGothic" charset="0"/>
              </a:defRPr>
            </a:lvl3pPr>
            <a:lvl4pPr marL="1515869" indent="-216553">
              <a:defRPr sz="1100">
                <a:solidFill>
                  <a:schemeClr val="tx1"/>
                </a:solidFill>
                <a:latin typeface="Calibri" charset="0"/>
                <a:ea typeface="MS PGothic" charset="0"/>
                <a:cs typeface="MS PGothic" charset="0"/>
              </a:defRPr>
            </a:lvl4pPr>
            <a:lvl5pPr marL="1948975" indent="-216553">
              <a:defRPr sz="1100">
                <a:solidFill>
                  <a:schemeClr val="tx1"/>
                </a:solidFill>
                <a:latin typeface="Calibri" charset="0"/>
                <a:ea typeface="MS PGothic" charset="0"/>
                <a:cs typeface="MS PGothic" charset="0"/>
              </a:defRPr>
            </a:lvl5pPr>
            <a:lvl6pPr marL="2382081" indent="-216553" eaLnBrk="0" fontAlgn="base" hangingPunct="0">
              <a:spcBef>
                <a:spcPct val="30000"/>
              </a:spcBef>
              <a:spcAft>
                <a:spcPct val="0"/>
              </a:spcAft>
              <a:defRPr sz="1100">
                <a:solidFill>
                  <a:schemeClr val="tx1"/>
                </a:solidFill>
                <a:latin typeface="Calibri" charset="0"/>
                <a:ea typeface="MS PGothic" charset="0"/>
                <a:cs typeface="MS PGothic" charset="0"/>
              </a:defRPr>
            </a:lvl6pPr>
            <a:lvl7pPr marL="2815186" indent="-216553" eaLnBrk="0" fontAlgn="base" hangingPunct="0">
              <a:spcBef>
                <a:spcPct val="30000"/>
              </a:spcBef>
              <a:spcAft>
                <a:spcPct val="0"/>
              </a:spcAft>
              <a:defRPr sz="1100">
                <a:solidFill>
                  <a:schemeClr val="tx1"/>
                </a:solidFill>
                <a:latin typeface="Calibri" charset="0"/>
                <a:ea typeface="MS PGothic" charset="0"/>
                <a:cs typeface="MS PGothic" charset="0"/>
              </a:defRPr>
            </a:lvl7pPr>
            <a:lvl8pPr marL="3248292" indent="-216553" eaLnBrk="0" fontAlgn="base" hangingPunct="0">
              <a:spcBef>
                <a:spcPct val="30000"/>
              </a:spcBef>
              <a:spcAft>
                <a:spcPct val="0"/>
              </a:spcAft>
              <a:defRPr sz="1100">
                <a:solidFill>
                  <a:schemeClr val="tx1"/>
                </a:solidFill>
                <a:latin typeface="Calibri" charset="0"/>
                <a:ea typeface="MS PGothic" charset="0"/>
                <a:cs typeface="MS PGothic" charset="0"/>
              </a:defRPr>
            </a:lvl8pPr>
            <a:lvl9pPr marL="3681397" indent="-216553" eaLnBrk="0" fontAlgn="base" hangingPunct="0">
              <a:spcBef>
                <a:spcPct val="30000"/>
              </a:spcBef>
              <a:spcAft>
                <a:spcPct val="0"/>
              </a:spcAft>
              <a:defRPr sz="1100">
                <a:solidFill>
                  <a:schemeClr val="tx1"/>
                </a:solidFill>
                <a:latin typeface="Calibri" charset="0"/>
                <a:ea typeface="MS PGothic" charset="0"/>
                <a:cs typeface="MS PGothic" charset="0"/>
              </a:defRPr>
            </a:lvl9pPr>
          </a:lstStyle>
          <a:p>
            <a:fld id="{E6F0DC87-95AB-D84D-9362-42133149C6BF}" type="slidenum">
              <a:rPr lang="en-US"/>
              <a:pPr/>
              <a:t>17</a:t>
            </a:fld>
            <a:endParaRPr lang="en-US"/>
          </a:p>
        </p:txBody>
      </p:sp>
    </p:spTree>
    <p:extLst>
      <p:ext uri="{BB962C8B-B14F-4D97-AF65-F5344CB8AC3E}">
        <p14:creationId xmlns:p14="http://schemas.microsoft.com/office/powerpoint/2010/main" val="368497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MS PGothic" charset="0"/>
              </a:rPr>
              <a:t>Column A: 10 treatments, 10 participants each.  Gender confounded with treatment.</a:t>
            </a:r>
          </a:p>
          <a:p>
            <a:r>
              <a:rPr lang="en-US" dirty="0">
                <a:latin typeface="Calibri" charset="0"/>
                <a:ea typeface="MS PGothic" charset="0"/>
              </a:rPr>
              <a:t>Column B: Gender held constant, so any differences cannot be due to gender</a:t>
            </a:r>
          </a:p>
          <a:p>
            <a:r>
              <a:rPr lang="en-US" dirty="0">
                <a:latin typeface="Calibri" charset="0"/>
                <a:ea typeface="MS PGothic" charset="0"/>
              </a:rPr>
              <a:t>Column C: Gender matched across treatments</a:t>
            </a:r>
          </a:p>
          <a:p>
            <a:r>
              <a:rPr lang="en-US" dirty="0">
                <a:latin typeface="Calibri" charset="0"/>
                <a:ea typeface="MS PGothic" charset="0"/>
              </a:rPr>
              <a:t>Column D: Gender randomized.</a:t>
            </a:r>
          </a:p>
          <a:p>
            <a:endParaRPr lang="en-US" dirty="0">
              <a:latin typeface="Calibri" charset="0"/>
              <a:ea typeface="MS PGothic" charset="0"/>
            </a:endParaRPr>
          </a:p>
          <a:p>
            <a:r>
              <a:rPr lang="en-US" dirty="0">
                <a:latin typeface="Calibri" charset="0"/>
                <a:ea typeface="MS PGothic" charset="0"/>
              </a:rPr>
              <a:t>Active Methods (B &amp; C) require more effort at the outset, so are used when a variable poses a real threat.</a:t>
            </a:r>
          </a:p>
          <a:p>
            <a:r>
              <a:rPr lang="en-US" dirty="0">
                <a:latin typeface="Calibri" charset="0"/>
                <a:ea typeface="MS PGothic" charset="0"/>
              </a:rPr>
              <a:t>Holding a variable constant, has the distinct disadvantage of limiting generalizability.</a:t>
            </a:r>
          </a:p>
          <a:p>
            <a:endParaRPr lang="en-US" dirty="0">
              <a:latin typeface="Calibri" charset="0"/>
              <a:ea typeface="MS PGothic" charset="0"/>
            </a:endParaRPr>
          </a:p>
          <a:p>
            <a:r>
              <a:rPr lang="en-US" dirty="0">
                <a:latin typeface="Calibri" charset="0"/>
                <a:ea typeface="MS PGothic" charset="0"/>
              </a:rPr>
              <a:t>Randomization is easier and controls for many things at once.  However, it is not a fool-proof method.</a:t>
            </a:r>
          </a:p>
        </p:txBody>
      </p:sp>
      <p:sp>
        <p:nvSpPr>
          <p:cNvPr id="4813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100">
                <a:solidFill>
                  <a:schemeClr val="tx1"/>
                </a:solidFill>
                <a:latin typeface="Calibri" charset="0"/>
                <a:ea typeface="MS PGothic" charset="0"/>
                <a:cs typeface="MS PGothic" charset="0"/>
              </a:defRPr>
            </a:lvl1pPr>
            <a:lvl2pPr marL="703797" indent="-270691">
              <a:defRPr sz="1100">
                <a:solidFill>
                  <a:schemeClr val="tx1"/>
                </a:solidFill>
                <a:latin typeface="Calibri" charset="0"/>
                <a:ea typeface="MS PGothic" charset="0"/>
                <a:cs typeface="MS PGothic" charset="0"/>
              </a:defRPr>
            </a:lvl2pPr>
            <a:lvl3pPr marL="1082764" indent="-216553">
              <a:defRPr sz="1100">
                <a:solidFill>
                  <a:schemeClr val="tx1"/>
                </a:solidFill>
                <a:latin typeface="Calibri" charset="0"/>
                <a:ea typeface="MS PGothic" charset="0"/>
                <a:cs typeface="MS PGothic" charset="0"/>
              </a:defRPr>
            </a:lvl3pPr>
            <a:lvl4pPr marL="1515869" indent="-216553">
              <a:defRPr sz="1100">
                <a:solidFill>
                  <a:schemeClr val="tx1"/>
                </a:solidFill>
                <a:latin typeface="Calibri" charset="0"/>
                <a:ea typeface="MS PGothic" charset="0"/>
                <a:cs typeface="MS PGothic" charset="0"/>
              </a:defRPr>
            </a:lvl4pPr>
            <a:lvl5pPr marL="1948975" indent="-216553">
              <a:defRPr sz="1100">
                <a:solidFill>
                  <a:schemeClr val="tx1"/>
                </a:solidFill>
                <a:latin typeface="Calibri" charset="0"/>
                <a:ea typeface="MS PGothic" charset="0"/>
                <a:cs typeface="MS PGothic" charset="0"/>
              </a:defRPr>
            </a:lvl5pPr>
            <a:lvl6pPr marL="2382081" indent="-216553" eaLnBrk="0" fontAlgn="base" hangingPunct="0">
              <a:spcBef>
                <a:spcPct val="30000"/>
              </a:spcBef>
              <a:spcAft>
                <a:spcPct val="0"/>
              </a:spcAft>
              <a:defRPr sz="1100">
                <a:solidFill>
                  <a:schemeClr val="tx1"/>
                </a:solidFill>
                <a:latin typeface="Calibri" charset="0"/>
                <a:ea typeface="MS PGothic" charset="0"/>
                <a:cs typeface="MS PGothic" charset="0"/>
              </a:defRPr>
            </a:lvl6pPr>
            <a:lvl7pPr marL="2815186" indent="-216553" eaLnBrk="0" fontAlgn="base" hangingPunct="0">
              <a:spcBef>
                <a:spcPct val="30000"/>
              </a:spcBef>
              <a:spcAft>
                <a:spcPct val="0"/>
              </a:spcAft>
              <a:defRPr sz="1100">
                <a:solidFill>
                  <a:schemeClr val="tx1"/>
                </a:solidFill>
                <a:latin typeface="Calibri" charset="0"/>
                <a:ea typeface="MS PGothic" charset="0"/>
                <a:cs typeface="MS PGothic" charset="0"/>
              </a:defRPr>
            </a:lvl7pPr>
            <a:lvl8pPr marL="3248292" indent="-216553" eaLnBrk="0" fontAlgn="base" hangingPunct="0">
              <a:spcBef>
                <a:spcPct val="30000"/>
              </a:spcBef>
              <a:spcAft>
                <a:spcPct val="0"/>
              </a:spcAft>
              <a:defRPr sz="1100">
                <a:solidFill>
                  <a:schemeClr val="tx1"/>
                </a:solidFill>
                <a:latin typeface="Calibri" charset="0"/>
                <a:ea typeface="MS PGothic" charset="0"/>
                <a:cs typeface="MS PGothic" charset="0"/>
              </a:defRPr>
            </a:lvl8pPr>
            <a:lvl9pPr marL="3681397" indent="-216553" eaLnBrk="0" fontAlgn="base" hangingPunct="0">
              <a:spcBef>
                <a:spcPct val="30000"/>
              </a:spcBef>
              <a:spcAft>
                <a:spcPct val="0"/>
              </a:spcAft>
              <a:defRPr sz="1100">
                <a:solidFill>
                  <a:schemeClr val="tx1"/>
                </a:solidFill>
                <a:latin typeface="Calibri" charset="0"/>
                <a:ea typeface="MS PGothic" charset="0"/>
                <a:cs typeface="MS PGothic" charset="0"/>
              </a:defRPr>
            </a:lvl9pPr>
          </a:lstStyle>
          <a:p>
            <a:fld id="{22D97C29-D3EC-8C40-A8FF-C009A4BFAA15}" type="slidenum">
              <a:rPr lang="en-US"/>
              <a:pPr/>
              <a:t>18</a:t>
            </a:fld>
            <a:endParaRPr lang="en-US"/>
          </a:p>
        </p:txBody>
      </p:sp>
    </p:spTree>
    <p:extLst>
      <p:ext uri="{BB962C8B-B14F-4D97-AF65-F5344CB8AC3E}">
        <p14:creationId xmlns:p14="http://schemas.microsoft.com/office/powerpoint/2010/main" val="556507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indent="-274320">
              <a:lnSpc>
                <a:spcPct val="120000"/>
              </a:lnSpc>
              <a:defRPr/>
            </a:pPr>
            <a:r>
              <a:rPr lang="en-US" sz="1200" dirty="0">
                <a:latin typeface="Avenir Book"/>
                <a:cs typeface="Avenir Book"/>
              </a:rPr>
              <a:t>	Any component of a research study that introduces questions or raises doubts about the quality of the research or accuracy and generalizability of the results</a:t>
            </a:r>
          </a:p>
          <a:p>
            <a:pPr marL="274320" indent="-274320">
              <a:lnSpc>
                <a:spcPct val="120000"/>
              </a:lnSpc>
              <a:defRPr/>
            </a:pPr>
            <a:endParaRPr lang="en-US" sz="1200" dirty="0">
              <a:latin typeface="Avenir Book"/>
              <a:cs typeface="Avenir Book"/>
            </a:endParaRPr>
          </a:p>
          <a:p>
            <a:r>
              <a:rPr lang="en-US" dirty="0">
                <a:latin typeface="Calibri" charset="0"/>
                <a:ea typeface="MS PGothic" charset="0"/>
              </a:rPr>
              <a:t>Any time we cannot say for sure that there are no other causes for the effect we see in our results (internal validity), or if there is something that prevents us from generalizing our results to the larger population (external validity), we then have a threat to validity.</a:t>
            </a:r>
          </a:p>
          <a:p>
            <a:endParaRPr lang="en-US" dirty="0">
              <a:latin typeface="Calibri" charset="0"/>
              <a:ea typeface="MS PGothic" charset="0"/>
            </a:endParaRPr>
          </a:p>
          <a:p>
            <a:pPr marL="0" indent="0" algn="ctr" eaLnBrk="1" fontAlgn="auto" hangingPunct="1">
              <a:lnSpc>
                <a:spcPct val="120000"/>
              </a:lnSpc>
              <a:buFont typeface="Wingdings 2" charset="0"/>
              <a:buNone/>
              <a:defRPr/>
            </a:pPr>
            <a:r>
              <a:rPr lang="en-US" sz="1200" i="1" dirty="0">
                <a:latin typeface="Avenir Book"/>
                <a:ea typeface="MS PGothic" charset="0"/>
                <a:cs typeface="Avenir Book"/>
              </a:rPr>
              <a:t>THREAT TO EXTERNAL VALIDITY Any characteristic of a study that limits your ability to generalize the results to other people/settings</a:t>
            </a:r>
          </a:p>
          <a:p>
            <a:pPr marL="0" indent="0">
              <a:lnSpc>
                <a:spcPct val="120000"/>
              </a:lnSpc>
              <a:spcBef>
                <a:spcPts val="600"/>
              </a:spcBef>
              <a:buNone/>
              <a:defRPr/>
            </a:pPr>
            <a:endParaRPr lang="en-US" dirty="0">
              <a:latin typeface="Avenir Black"/>
              <a:cs typeface="Avenir Black"/>
            </a:endParaRPr>
          </a:p>
          <a:p>
            <a:pPr marL="0" indent="0">
              <a:spcBef>
                <a:spcPts val="600"/>
              </a:spcBef>
              <a:spcAft>
                <a:spcPts val="2400"/>
              </a:spcAft>
              <a:buNone/>
              <a:defRPr/>
            </a:pPr>
            <a:r>
              <a:rPr lang="en-US" sz="1200" dirty="0">
                <a:latin typeface="Avenir Black"/>
                <a:cs typeface="Avenir Black"/>
              </a:rPr>
              <a:t>Participant variables: </a:t>
            </a:r>
            <a:r>
              <a:rPr lang="en-US" sz="1200" dirty="0">
                <a:latin typeface="Avenir Book"/>
                <a:cs typeface="Avenir Book"/>
              </a:rPr>
              <a:t>Was your sample representative of the larger population of interest?</a:t>
            </a:r>
          </a:p>
          <a:p>
            <a:pPr marL="0" indent="0">
              <a:spcBef>
                <a:spcPts val="600"/>
              </a:spcBef>
              <a:spcAft>
                <a:spcPts val="2400"/>
              </a:spcAft>
              <a:buNone/>
              <a:defRPr/>
            </a:pPr>
            <a:r>
              <a:rPr lang="en-US" sz="1200" dirty="0">
                <a:latin typeface="Avenir Black"/>
                <a:cs typeface="Avenir Black"/>
              </a:rPr>
              <a:t>Ecological validity</a:t>
            </a:r>
            <a:r>
              <a:rPr lang="en-US" sz="1200" dirty="0">
                <a:latin typeface="Avenir Book"/>
                <a:cs typeface="Avenir Book"/>
              </a:rPr>
              <a:t>: Was the experimental setting representative of the real world activity of interest, or was it unnatural and artificial?</a:t>
            </a:r>
            <a:endParaRPr lang="en-US" sz="1200" i="1" dirty="0">
              <a:solidFill>
                <a:schemeClr val="bg1">
                  <a:lumMod val="50000"/>
                </a:schemeClr>
              </a:solidFill>
              <a:latin typeface="Avenir Book"/>
              <a:cs typeface="Avenir Book"/>
            </a:endParaRP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i="1" dirty="0">
                <a:solidFill>
                  <a:srgbClr val="000000"/>
                </a:solidFill>
                <a:latin typeface="Avenir Book"/>
                <a:ea typeface="+mn-ea"/>
                <a:cs typeface="Avenir Book"/>
              </a:rPr>
              <a:t>THREAT</a:t>
            </a:r>
            <a:r>
              <a:rPr lang="en-US" sz="1200" i="1" baseline="0" dirty="0">
                <a:solidFill>
                  <a:srgbClr val="000000"/>
                </a:solidFill>
                <a:latin typeface="Avenir Book"/>
                <a:ea typeface="+mn-ea"/>
                <a:cs typeface="Avenir Book"/>
              </a:rPr>
              <a:t> TO INTERNAL VALIDITY </a:t>
            </a:r>
            <a:r>
              <a:rPr lang="en-US" sz="1200" i="1" dirty="0">
                <a:solidFill>
                  <a:srgbClr val="000000"/>
                </a:solidFill>
                <a:latin typeface="Avenir Book"/>
                <a:ea typeface="+mn-ea"/>
                <a:cs typeface="Avenir Book"/>
              </a:rPr>
              <a:t>Any factor that allows for an alternative explanation of the observed pattern of results</a:t>
            </a:r>
            <a:endParaRPr lang="en-US" sz="1200" dirty="0">
              <a:latin typeface="Avenir Book"/>
              <a:ea typeface="+mn-ea"/>
              <a:cs typeface="Avenir Book"/>
            </a:endParaRPr>
          </a:p>
          <a:p>
            <a:endParaRPr lang="en-US" dirty="0"/>
          </a:p>
          <a:p>
            <a:pPr marL="274320" indent="-274320">
              <a:lnSpc>
                <a:spcPct val="120000"/>
              </a:lnSpc>
              <a:defRPr/>
            </a:pPr>
            <a:endParaRPr lang="en-US" sz="1200" dirty="0">
              <a:latin typeface="Avenir Book"/>
              <a:cs typeface="Avenir Book"/>
            </a:endParaRPr>
          </a:p>
        </p:txBody>
      </p:sp>
      <p:sp>
        <p:nvSpPr>
          <p:cNvPr id="4" name="Slide Number Placeholder 3"/>
          <p:cNvSpPr>
            <a:spLocks noGrp="1"/>
          </p:cNvSpPr>
          <p:nvPr>
            <p:ph type="sldNum" sz="quarter" idx="10"/>
          </p:nvPr>
        </p:nvSpPr>
        <p:spPr/>
        <p:txBody>
          <a:bodyPr/>
          <a:lstStyle/>
          <a:p>
            <a:pPr>
              <a:defRPr/>
            </a:pPr>
            <a:fld id="{F702785C-CF80-0D4C-B81D-7CD5A324781F}" type="slidenum">
              <a:rPr lang="en-US" smtClean="0"/>
              <a:pPr>
                <a:defRPr/>
              </a:pPr>
              <a:t>20</a:t>
            </a:fld>
            <a:endParaRPr lang="en-US"/>
          </a:p>
        </p:txBody>
      </p:sp>
    </p:spTree>
    <p:extLst>
      <p:ext uri="{BB962C8B-B14F-4D97-AF65-F5344CB8AC3E}">
        <p14:creationId xmlns:p14="http://schemas.microsoft.com/office/powerpoint/2010/main" val="2694473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294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MS PGothic" charset="0"/>
              </a:rPr>
              <a:t>So let</a:t>
            </a:r>
            <a:r>
              <a:rPr lang="ja-JP" altLang="en-US" dirty="0">
                <a:latin typeface="Calibri" charset="0"/>
                <a:ea typeface="MS PGothic" charset="0"/>
              </a:rPr>
              <a:t>’</a:t>
            </a:r>
            <a:r>
              <a:rPr lang="en-US" altLang="ja-JP" dirty="0">
                <a:latin typeface="Calibri" charset="0"/>
                <a:ea typeface="MS PGothic" charset="0"/>
              </a:rPr>
              <a:t>s talk about </a:t>
            </a:r>
            <a:r>
              <a:rPr lang="en-US" altLang="ja-JP" b="1" dirty="0">
                <a:latin typeface="Calibri" charset="0"/>
                <a:ea typeface="MS PGothic" charset="0"/>
              </a:rPr>
              <a:t>Individual Differences as Confounds</a:t>
            </a:r>
          </a:p>
          <a:p>
            <a:endParaRPr lang="en-US" dirty="0">
              <a:latin typeface="Calibri" charset="0"/>
              <a:ea typeface="MS PGothic" charset="0"/>
            </a:endParaRPr>
          </a:p>
          <a:p>
            <a:r>
              <a:rPr lang="en-US" dirty="0">
                <a:latin typeface="Calibri" charset="0"/>
                <a:ea typeface="MS PGothic" charset="0"/>
              </a:rPr>
              <a:t>In our design, we are assigning individuals to different groups and subjecting them to separate treatment conditions.</a:t>
            </a:r>
          </a:p>
          <a:p>
            <a:pPr>
              <a:buFontTx/>
              <a:buChar char="•"/>
            </a:pPr>
            <a:r>
              <a:rPr lang="en-US" dirty="0">
                <a:latin typeface="Calibri" charset="0"/>
                <a:ea typeface="MS PGothic" charset="0"/>
              </a:rPr>
              <a:t>Assumption is participants are all similar EXCEPT for which treatment condition they</a:t>
            </a:r>
            <a:r>
              <a:rPr lang="ja-JP" altLang="en-US" dirty="0">
                <a:latin typeface="Calibri" charset="0"/>
                <a:ea typeface="MS PGothic" charset="0"/>
              </a:rPr>
              <a:t>’</a:t>
            </a:r>
            <a:r>
              <a:rPr lang="en-US" altLang="ja-JP" dirty="0">
                <a:latin typeface="Calibri" charset="0"/>
                <a:ea typeface="MS PGothic" charset="0"/>
              </a:rPr>
              <a:t>re in</a:t>
            </a:r>
          </a:p>
          <a:p>
            <a:pPr>
              <a:buFontTx/>
              <a:buChar char="•"/>
            </a:pPr>
            <a:r>
              <a:rPr lang="en-US" dirty="0">
                <a:latin typeface="Calibri" charset="0"/>
                <a:ea typeface="MS PGothic" charset="0"/>
              </a:rPr>
              <a:t>If, by chance, the random assignment results in one group being generally older than the other group (or smarter, taller, sicker, etc.), then we have what we call an </a:t>
            </a:r>
            <a:r>
              <a:rPr lang="en-US" b="1" dirty="0">
                <a:latin typeface="Calibri" charset="0"/>
                <a:ea typeface="MS PGothic" charset="0"/>
              </a:rPr>
              <a:t>assignment bias</a:t>
            </a:r>
            <a:r>
              <a:rPr lang="en-US" dirty="0">
                <a:latin typeface="Calibri" charset="0"/>
                <a:ea typeface="MS PGothic" charset="0"/>
              </a:rPr>
              <a:t> and this results in the introduction of a possible confound.</a:t>
            </a:r>
          </a:p>
          <a:p>
            <a:pPr>
              <a:buFontTx/>
              <a:buChar char="•"/>
            </a:pPr>
            <a:r>
              <a:rPr lang="en-US" dirty="0">
                <a:latin typeface="Calibri" charset="0"/>
                <a:ea typeface="MS PGothic" charset="0"/>
              </a:rPr>
              <a:t>There is also the threat of confounds from </a:t>
            </a:r>
            <a:r>
              <a:rPr lang="en-US" b="1" dirty="0">
                <a:latin typeface="Calibri" charset="0"/>
                <a:ea typeface="MS PGothic" charset="0"/>
              </a:rPr>
              <a:t>environmental variables </a:t>
            </a:r>
            <a:r>
              <a:rPr lang="en-US" dirty="0">
                <a:latin typeface="Calibri" charset="0"/>
                <a:ea typeface="MS PGothic" charset="0"/>
              </a:rPr>
              <a:t>– if we test one group in a large room and one group in a small room (or cold/hot, bright/dim, etc.), this might influence the results we obtain from each group.</a:t>
            </a:r>
          </a:p>
          <a:p>
            <a:endParaRPr lang="en-US" dirty="0">
              <a:latin typeface="Calibri" charset="0"/>
              <a:ea typeface="MS PGothic" charset="0"/>
            </a:endParaRPr>
          </a:p>
          <a:p>
            <a:r>
              <a:rPr lang="en-US" dirty="0">
                <a:latin typeface="Calibri" charset="0"/>
                <a:ea typeface="MS PGothic" charset="0"/>
              </a:rPr>
              <a:t>To protect against assignment bias, we control our group assignments to ensure that separate groups are:</a:t>
            </a:r>
          </a:p>
          <a:p>
            <a:pPr>
              <a:buFontTx/>
              <a:buChar char="•"/>
            </a:pPr>
            <a:r>
              <a:rPr lang="en-US" dirty="0">
                <a:latin typeface="Calibri" charset="0"/>
                <a:ea typeface="MS PGothic" charset="0"/>
              </a:rPr>
              <a:t>Created equally – the process to obtain participants is the same for all groups</a:t>
            </a:r>
          </a:p>
          <a:p>
            <a:pPr>
              <a:buFontTx/>
              <a:buChar char="•"/>
            </a:pPr>
            <a:r>
              <a:rPr lang="en-US" dirty="0">
                <a:latin typeface="Calibri" charset="0"/>
                <a:ea typeface="MS PGothic" charset="0"/>
              </a:rPr>
              <a:t>Treated equally – except for the treatment conditions</a:t>
            </a:r>
          </a:p>
          <a:p>
            <a:pPr>
              <a:buFontTx/>
              <a:buChar char="•"/>
            </a:pPr>
            <a:r>
              <a:rPr lang="en-US" dirty="0">
                <a:latin typeface="Calibri" charset="0"/>
                <a:ea typeface="MS PGothic" charset="0"/>
              </a:rPr>
              <a:t>Composed of equivalent individuals – make sure characteristics are all the same</a:t>
            </a:r>
          </a:p>
          <a:p>
            <a:pPr>
              <a:buFontTx/>
              <a:buChar char="•"/>
            </a:pPr>
            <a:endParaRPr lang="en-US" dirty="0">
              <a:latin typeface="Calibri" charset="0"/>
              <a:ea typeface="MS PGothic" charset="0"/>
            </a:endParaRPr>
          </a:p>
          <a:p>
            <a:pPr marL="0" indent="0" eaLnBrk="1" fontAlgn="auto" hangingPunct="1">
              <a:spcBef>
                <a:spcPts val="600"/>
              </a:spcBef>
              <a:buFont typeface="Arial" panose="020B0604020202020204" pitchFamily="34" charset="0"/>
              <a:buNone/>
              <a:defRPr/>
            </a:pPr>
            <a:r>
              <a:rPr lang="en-US" dirty="0">
                <a:ea typeface="+mn-ea"/>
                <a:cs typeface="+mn-cs"/>
              </a:rPr>
              <a:t>Random assignment</a:t>
            </a:r>
          </a:p>
          <a:p>
            <a:pPr lvl="1" indent="-182880" eaLnBrk="1" fontAlgn="auto" hangingPunct="1">
              <a:spcBef>
                <a:spcPts val="600"/>
              </a:spcBef>
              <a:spcAft>
                <a:spcPts val="600"/>
              </a:spcAft>
              <a:buFont typeface="Arial" panose="020B0604020202020204" pitchFamily="34" charset="0"/>
              <a:buChar char="•"/>
              <a:defRPr/>
            </a:pPr>
            <a:r>
              <a:rPr lang="en-US" i="1" dirty="0">
                <a:ea typeface="+mn-ea"/>
                <a:cs typeface="+mn-cs"/>
              </a:rPr>
              <a:t>Restricted</a:t>
            </a:r>
            <a:r>
              <a:rPr lang="en-US" dirty="0">
                <a:ea typeface="+mn-ea"/>
                <a:cs typeface="+mn-cs"/>
              </a:rPr>
              <a:t> random assignment</a:t>
            </a:r>
            <a:endParaRPr lang="en-US" i="1" dirty="0">
              <a:ea typeface="+mn-ea"/>
              <a:cs typeface="+mn-cs"/>
            </a:endParaRPr>
          </a:p>
          <a:p>
            <a:pPr marL="0" indent="0" eaLnBrk="1" fontAlgn="auto" hangingPunct="1">
              <a:spcBef>
                <a:spcPts val="600"/>
              </a:spcBef>
              <a:buFont typeface="Arial" panose="020B0604020202020204" pitchFamily="34" charset="0"/>
              <a:buNone/>
              <a:defRPr/>
            </a:pPr>
            <a:r>
              <a:rPr lang="en-US" dirty="0">
                <a:ea typeface="+mn-ea"/>
                <a:cs typeface="+mn-cs"/>
              </a:rPr>
              <a:t>Holding variables constant</a:t>
            </a:r>
          </a:p>
          <a:p>
            <a:pPr lvl="1" indent="-182880" eaLnBrk="1" fontAlgn="auto" hangingPunct="1">
              <a:spcBef>
                <a:spcPts val="600"/>
              </a:spcBef>
              <a:spcAft>
                <a:spcPts val="600"/>
              </a:spcAft>
              <a:buFont typeface="Arial" panose="020B0604020202020204" pitchFamily="34" charset="0"/>
              <a:buChar char="•"/>
              <a:defRPr/>
            </a:pPr>
            <a:r>
              <a:rPr lang="en-US" i="1" dirty="0">
                <a:ea typeface="+mn-ea"/>
                <a:cs typeface="+mn-cs"/>
              </a:rPr>
              <a:t>Restricting range of variability</a:t>
            </a:r>
          </a:p>
          <a:p>
            <a:pPr marL="0" indent="0" eaLnBrk="1" fontAlgn="auto" hangingPunct="1">
              <a:spcBef>
                <a:spcPts val="600"/>
              </a:spcBef>
              <a:buFont typeface="Arial" panose="020B0604020202020204" pitchFamily="34" charset="0"/>
              <a:buNone/>
              <a:defRPr/>
            </a:pPr>
            <a:r>
              <a:rPr lang="en-US" dirty="0">
                <a:ea typeface="+mn-ea"/>
                <a:cs typeface="+mn-cs"/>
              </a:rPr>
              <a:t>Matched groups </a:t>
            </a:r>
            <a:br>
              <a:rPr lang="en-US" dirty="0">
                <a:ea typeface="+mn-ea"/>
                <a:cs typeface="+mn-cs"/>
              </a:rPr>
            </a:br>
            <a:r>
              <a:rPr lang="en-US" dirty="0">
                <a:ea typeface="+mn-ea"/>
                <a:cs typeface="+mn-cs"/>
              </a:rPr>
              <a:t>(assignment)</a:t>
            </a:r>
          </a:p>
          <a:p>
            <a:pPr marL="573088" lvl="1" indent="-298450" eaLnBrk="1" fontAlgn="auto" hangingPunct="1">
              <a:spcBef>
                <a:spcPts val="600"/>
              </a:spcBef>
              <a:spcAft>
                <a:spcPts val="600"/>
              </a:spcAft>
              <a:buFont typeface="+mj-lt"/>
              <a:buAutoNum type="arabicPeriod"/>
              <a:defRPr/>
            </a:pPr>
            <a:r>
              <a:rPr lang="en-US" dirty="0">
                <a:ea typeface="+mn-ea"/>
                <a:cs typeface="+mn-cs"/>
              </a:rPr>
              <a:t>Identify variable to be  matched</a:t>
            </a:r>
          </a:p>
          <a:p>
            <a:pPr marL="573088" lvl="1" indent="-298450" eaLnBrk="1" fontAlgn="auto" hangingPunct="1">
              <a:spcBef>
                <a:spcPts val="600"/>
              </a:spcBef>
              <a:spcAft>
                <a:spcPts val="600"/>
              </a:spcAft>
              <a:buFont typeface="+mj-lt"/>
              <a:buAutoNum type="arabicPeriod"/>
              <a:defRPr/>
            </a:pPr>
            <a:r>
              <a:rPr lang="en-US" dirty="0">
                <a:ea typeface="+mn-ea"/>
                <a:cs typeface="+mn-cs"/>
              </a:rPr>
              <a:t>Measure this variable for each participant</a:t>
            </a:r>
          </a:p>
          <a:p>
            <a:pPr marL="573088" lvl="1" indent="-298450" eaLnBrk="1" fontAlgn="auto" hangingPunct="1">
              <a:spcBef>
                <a:spcPts val="600"/>
              </a:spcBef>
              <a:spcAft>
                <a:spcPts val="600"/>
              </a:spcAft>
              <a:buFont typeface="+mj-lt"/>
              <a:buAutoNum type="arabicPeriod"/>
              <a:defRPr/>
            </a:pPr>
            <a:r>
              <a:rPr lang="en-US" dirty="0">
                <a:ea typeface="+mn-ea"/>
                <a:cs typeface="+mn-cs"/>
              </a:rPr>
              <a:t>Assign to groups by means of restricted random assignment</a:t>
            </a:r>
          </a:p>
          <a:p>
            <a:endParaRPr lang="en-US" dirty="0">
              <a:latin typeface="Calibri" charset="0"/>
              <a:ea typeface="MS PGothic" charset="0"/>
            </a:endParaRPr>
          </a:p>
          <a:p>
            <a:pPr marL="431602" indent="-431602">
              <a:lnSpc>
                <a:spcPct val="90000"/>
              </a:lnSpc>
            </a:pPr>
            <a:r>
              <a:rPr lang="en-US" dirty="0">
                <a:latin typeface="Calibri" charset="0"/>
                <a:ea typeface="MS PGothic" charset="0"/>
              </a:rPr>
              <a:t>So how do we establish equivalent groups of participants?</a:t>
            </a:r>
          </a:p>
          <a:p>
            <a:pPr marL="431602" indent="-431602">
              <a:lnSpc>
                <a:spcPct val="90000"/>
              </a:lnSpc>
            </a:pPr>
            <a:endParaRPr lang="en-US" dirty="0">
              <a:latin typeface="Calibri" charset="0"/>
              <a:ea typeface="MS PGothic" charset="0"/>
            </a:endParaRPr>
          </a:p>
          <a:p>
            <a:pPr marL="431602" indent="-431602">
              <a:lnSpc>
                <a:spcPct val="90000"/>
              </a:lnSpc>
            </a:pPr>
            <a:r>
              <a:rPr lang="en-US" dirty="0">
                <a:latin typeface="Calibri" charset="0"/>
                <a:ea typeface="MS PGothic" charset="0"/>
              </a:rPr>
              <a:t>We use the same control techniques we discussed in the last chapter:</a:t>
            </a:r>
          </a:p>
          <a:p>
            <a:pPr marL="431602" indent="-431602">
              <a:lnSpc>
                <a:spcPct val="90000"/>
              </a:lnSpc>
              <a:buFontTx/>
              <a:buChar char="•"/>
            </a:pPr>
            <a:r>
              <a:rPr lang="en-US" b="1" dirty="0">
                <a:latin typeface="Calibri" charset="0"/>
                <a:ea typeface="MS PGothic" charset="0"/>
              </a:rPr>
              <a:t>active</a:t>
            </a:r>
            <a:r>
              <a:rPr lang="en-US" dirty="0">
                <a:latin typeface="Calibri" charset="0"/>
                <a:ea typeface="MS PGothic" charset="0"/>
              </a:rPr>
              <a:t> technique: random assignment EXPLAIN</a:t>
            </a:r>
          </a:p>
          <a:p>
            <a:pPr marL="864708" lvl="1" indent="-431602">
              <a:lnSpc>
                <a:spcPct val="90000"/>
              </a:lnSpc>
              <a:buFontTx/>
              <a:buChar char="•"/>
            </a:pPr>
            <a:r>
              <a:rPr lang="en-US" dirty="0">
                <a:latin typeface="Calibri" charset="0"/>
                <a:ea typeface="MS PGothic" charset="0"/>
              </a:rPr>
              <a:t>however, now that we have groups in our design, we must ensure that we have an equal number in each group.  </a:t>
            </a:r>
          </a:p>
          <a:p>
            <a:pPr marL="864708" lvl="1" indent="-431602">
              <a:lnSpc>
                <a:spcPct val="90000"/>
              </a:lnSpc>
              <a:buFontTx/>
              <a:buChar char="•"/>
            </a:pPr>
            <a:r>
              <a:rPr lang="en-US" dirty="0">
                <a:latin typeface="Calibri" charset="0"/>
                <a:ea typeface="MS PGothic" charset="0"/>
              </a:rPr>
              <a:t>To do this, we utilize </a:t>
            </a:r>
            <a:r>
              <a:rPr lang="en-US" b="1" dirty="0">
                <a:latin typeface="Calibri" charset="0"/>
                <a:ea typeface="MS PGothic" charset="0"/>
              </a:rPr>
              <a:t>restricted random assignment</a:t>
            </a:r>
            <a:r>
              <a:rPr lang="en-US" dirty="0">
                <a:latin typeface="Calibri" charset="0"/>
                <a:ea typeface="MS PGothic" charset="0"/>
              </a:rPr>
              <a:t>, in which we limit the assignment process to ensure a predetermined characteristic (in this case – equal size) for each of the groups.</a:t>
            </a:r>
          </a:p>
          <a:p>
            <a:pPr marL="431602" indent="-431602">
              <a:lnSpc>
                <a:spcPct val="90000"/>
              </a:lnSpc>
            </a:pPr>
            <a:endParaRPr lang="en-US" dirty="0">
              <a:latin typeface="Calibri" charset="0"/>
              <a:ea typeface="MS PGothic" charset="0"/>
            </a:endParaRPr>
          </a:p>
          <a:p>
            <a:pPr marL="431602" indent="-431602">
              <a:lnSpc>
                <a:spcPct val="90000"/>
              </a:lnSpc>
              <a:buFontTx/>
              <a:buChar char="•"/>
            </a:pPr>
            <a:r>
              <a:rPr lang="en-US" dirty="0">
                <a:latin typeface="Calibri" charset="0"/>
                <a:ea typeface="MS PGothic" charset="0"/>
              </a:rPr>
              <a:t>two </a:t>
            </a:r>
            <a:r>
              <a:rPr lang="en-US" b="1" dirty="0">
                <a:latin typeface="Calibri" charset="0"/>
                <a:ea typeface="MS PGothic" charset="0"/>
              </a:rPr>
              <a:t>passive</a:t>
            </a:r>
            <a:r>
              <a:rPr lang="en-US" dirty="0">
                <a:latin typeface="Calibri" charset="0"/>
                <a:ea typeface="MS PGothic" charset="0"/>
              </a:rPr>
              <a:t> techniques: matching and holding variables constant</a:t>
            </a:r>
          </a:p>
          <a:p>
            <a:pPr marL="1037649" lvl="2" indent="-431602">
              <a:lnSpc>
                <a:spcPct val="90000"/>
              </a:lnSpc>
              <a:buFontTx/>
              <a:buChar char="•"/>
            </a:pPr>
            <a:r>
              <a:rPr lang="en-US" b="1" dirty="0">
                <a:latin typeface="Calibri" charset="0"/>
                <a:ea typeface="MS PGothic" charset="0"/>
              </a:rPr>
              <a:t>Holding variable constant</a:t>
            </a:r>
            <a:r>
              <a:rPr lang="en-US" dirty="0">
                <a:latin typeface="Calibri" charset="0"/>
                <a:ea typeface="MS PGothic" charset="0"/>
              </a:rPr>
              <a:t>: if we are concerned that gender would be a confound, we eliminate this using only one gender.</a:t>
            </a:r>
          </a:p>
          <a:p>
            <a:pPr marL="1470754" lvl="3" indent="-431602">
              <a:lnSpc>
                <a:spcPct val="90000"/>
              </a:lnSpc>
              <a:buFontTx/>
              <a:buChar char="•"/>
            </a:pPr>
            <a:r>
              <a:rPr lang="en-US" dirty="0">
                <a:latin typeface="Calibri" charset="0"/>
                <a:ea typeface="MS PGothic" charset="0"/>
              </a:rPr>
              <a:t>Alternative to holding a variable constant is to </a:t>
            </a:r>
            <a:r>
              <a:rPr lang="en-US" b="1" dirty="0">
                <a:latin typeface="Calibri" charset="0"/>
                <a:ea typeface="MS PGothic" charset="0"/>
              </a:rPr>
              <a:t>restrict its range of variation</a:t>
            </a:r>
            <a:r>
              <a:rPr lang="en-US" dirty="0">
                <a:latin typeface="Calibri" charset="0"/>
                <a:ea typeface="MS PGothic" charset="0"/>
              </a:rPr>
              <a:t>.</a:t>
            </a:r>
          </a:p>
          <a:p>
            <a:pPr marL="1470754" lvl="3" indent="-431602">
              <a:lnSpc>
                <a:spcPct val="90000"/>
              </a:lnSpc>
              <a:buFontTx/>
              <a:buChar char="•"/>
            </a:pPr>
            <a:r>
              <a:rPr lang="en-US" dirty="0">
                <a:latin typeface="Calibri" charset="0"/>
                <a:ea typeface="MS PGothic" charset="0"/>
              </a:rPr>
              <a:t>Similar to </a:t>
            </a:r>
            <a:r>
              <a:rPr lang="ja-JP" altLang="en-US" dirty="0">
                <a:latin typeface="Calibri" charset="0"/>
                <a:ea typeface="MS PGothic" charset="0"/>
              </a:rPr>
              <a:t>“</a:t>
            </a:r>
            <a:r>
              <a:rPr lang="en-US" altLang="ja-JP" dirty="0">
                <a:latin typeface="Calibri" charset="0"/>
                <a:ea typeface="MS PGothic" charset="0"/>
              </a:rPr>
              <a:t>dumping</a:t>
            </a:r>
            <a:r>
              <a:rPr lang="ja-JP" altLang="en-US" dirty="0">
                <a:latin typeface="Calibri" charset="0"/>
                <a:ea typeface="MS PGothic" charset="0"/>
              </a:rPr>
              <a:t>”</a:t>
            </a:r>
            <a:r>
              <a:rPr lang="en-US" altLang="ja-JP" dirty="0">
                <a:latin typeface="Calibri" charset="0"/>
                <a:ea typeface="MS PGothic" charset="0"/>
              </a:rPr>
              <a:t> a gender – if we are concerned that IQ levels may confound an experiment, we restrict the range we allow to a narrow range (i.e. 100 to 110) to ensure equal IQ levels.</a:t>
            </a:r>
          </a:p>
          <a:p>
            <a:pPr marL="1037649" lvl="2" indent="-431602">
              <a:lnSpc>
                <a:spcPct val="90000"/>
              </a:lnSpc>
              <a:buFontTx/>
              <a:buChar char="•"/>
            </a:pPr>
            <a:r>
              <a:rPr lang="en-US" b="1" dirty="0">
                <a:latin typeface="Calibri" charset="0"/>
                <a:ea typeface="MS PGothic" charset="0"/>
              </a:rPr>
              <a:t>Matched assignment</a:t>
            </a:r>
          </a:p>
          <a:p>
            <a:pPr marL="1470754" lvl="3" indent="-431602">
              <a:lnSpc>
                <a:spcPct val="90000"/>
              </a:lnSpc>
              <a:buFontTx/>
              <a:buChar char="•"/>
            </a:pPr>
            <a:r>
              <a:rPr lang="en-US" dirty="0">
                <a:latin typeface="Calibri" charset="0"/>
                <a:ea typeface="MS PGothic" charset="0"/>
              </a:rPr>
              <a:t>Same as last chapter</a:t>
            </a:r>
          </a:p>
          <a:p>
            <a:pPr marL="431602" indent="-431602">
              <a:lnSpc>
                <a:spcPct val="90000"/>
              </a:lnSpc>
            </a:pPr>
            <a:endParaRPr lang="en-US" dirty="0">
              <a:latin typeface="Calibri" charset="0"/>
              <a:ea typeface="MS PGothic" charset="0"/>
            </a:endParaRPr>
          </a:p>
          <a:p>
            <a:endParaRPr lang="en-US" dirty="0">
              <a:latin typeface="Calibri" charset="0"/>
              <a:ea typeface="MS PGothic" charset="0"/>
            </a:endParaRPr>
          </a:p>
        </p:txBody>
      </p:sp>
      <p:sp>
        <p:nvSpPr>
          <p:cNvPr id="8294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100">
                <a:solidFill>
                  <a:schemeClr val="tx1"/>
                </a:solidFill>
                <a:latin typeface="Calibri" charset="0"/>
                <a:ea typeface="MS PGothic" charset="0"/>
                <a:cs typeface="MS PGothic" charset="0"/>
              </a:defRPr>
            </a:lvl1pPr>
            <a:lvl2pPr marL="703797" indent="-270691">
              <a:defRPr sz="1100">
                <a:solidFill>
                  <a:schemeClr val="tx1"/>
                </a:solidFill>
                <a:latin typeface="Calibri" charset="0"/>
                <a:ea typeface="MS PGothic" charset="0"/>
                <a:cs typeface="MS PGothic" charset="0"/>
              </a:defRPr>
            </a:lvl2pPr>
            <a:lvl3pPr marL="1082764" indent="-216553">
              <a:defRPr sz="1100">
                <a:solidFill>
                  <a:schemeClr val="tx1"/>
                </a:solidFill>
                <a:latin typeface="Calibri" charset="0"/>
                <a:ea typeface="MS PGothic" charset="0"/>
                <a:cs typeface="MS PGothic" charset="0"/>
              </a:defRPr>
            </a:lvl3pPr>
            <a:lvl4pPr marL="1515869" indent="-216553">
              <a:defRPr sz="1100">
                <a:solidFill>
                  <a:schemeClr val="tx1"/>
                </a:solidFill>
                <a:latin typeface="Calibri" charset="0"/>
                <a:ea typeface="MS PGothic" charset="0"/>
                <a:cs typeface="MS PGothic" charset="0"/>
              </a:defRPr>
            </a:lvl4pPr>
            <a:lvl5pPr marL="1948975" indent="-216553">
              <a:defRPr sz="1100">
                <a:solidFill>
                  <a:schemeClr val="tx1"/>
                </a:solidFill>
                <a:latin typeface="Calibri" charset="0"/>
                <a:ea typeface="MS PGothic" charset="0"/>
                <a:cs typeface="MS PGothic" charset="0"/>
              </a:defRPr>
            </a:lvl5pPr>
            <a:lvl6pPr marL="2382081" indent="-216553" eaLnBrk="0" fontAlgn="base" hangingPunct="0">
              <a:spcBef>
                <a:spcPct val="30000"/>
              </a:spcBef>
              <a:spcAft>
                <a:spcPct val="0"/>
              </a:spcAft>
              <a:defRPr sz="1100">
                <a:solidFill>
                  <a:schemeClr val="tx1"/>
                </a:solidFill>
                <a:latin typeface="Calibri" charset="0"/>
                <a:ea typeface="MS PGothic" charset="0"/>
                <a:cs typeface="MS PGothic" charset="0"/>
              </a:defRPr>
            </a:lvl6pPr>
            <a:lvl7pPr marL="2815186" indent="-216553" eaLnBrk="0" fontAlgn="base" hangingPunct="0">
              <a:spcBef>
                <a:spcPct val="30000"/>
              </a:spcBef>
              <a:spcAft>
                <a:spcPct val="0"/>
              </a:spcAft>
              <a:defRPr sz="1100">
                <a:solidFill>
                  <a:schemeClr val="tx1"/>
                </a:solidFill>
                <a:latin typeface="Calibri" charset="0"/>
                <a:ea typeface="MS PGothic" charset="0"/>
                <a:cs typeface="MS PGothic" charset="0"/>
              </a:defRPr>
            </a:lvl7pPr>
            <a:lvl8pPr marL="3248292" indent="-216553" eaLnBrk="0" fontAlgn="base" hangingPunct="0">
              <a:spcBef>
                <a:spcPct val="30000"/>
              </a:spcBef>
              <a:spcAft>
                <a:spcPct val="0"/>
              </a:spcAft>
              <a:defRPr sz="1100">
                <a:solidFill>
                  <a:schemeClr val="tx1"/>
                </a:solidFill>
                <a:latin typeface="Calibri" charset="0"/>
                <a:ea typeface="MS PGothic" charset="0"/>
                <a:cs typeface="MS PGothic" charset="0"/>
              </a:defRPr>
            </a:lvl8pPr>
            <a:lvl9pPr marL="3681397" indent="-216553" eaLnBrk="0" fontAlgn="base" hangingPunct="0">
              <a:spcBef>
                <a:spcPct val="30000"/>
              </a:spcBef>
              <a:spcAft>
                <a:spcPct val="0"/>
              </a:spcAft>
              <a:defRPr sz="1100">
                <a:solidFill>
                  <a:schemeClr val="tx1"/>
                </a:solidFill>
                <a:latin typeface="Calibri" charset="0"/>
                <a:ea typeface="MS PGothic" charset="0"/>
                <a:cs typeface="MS PGothic" charset="0"/>
              </a:defRPr>
            </a:lvl9pPr>
          </a:lstStyle>
          <a:p>
            <a:fld id="{7A1B91B4-8686-D64C-A659-24B0118AE02E}" type="slidenum">
              <a:rPr lang="en-US"/>
              <a:pPr/>
              <a:t>21</a:t>
            </a:fld>
            <a:endParaRPr lang="en-US"/>
          </a:p>
        </p:txBody>
      </p:sp>
    </p:spTree>
    <p:extLst>
      <p:ext uri="{BB962C8B-B14F-4D97-AF65-F5344CB8AC3E}">
        <p14:creationId xmlns:p14="http://schemas.microsoft.com/office/powerpoint/2010/main" val="380264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933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MS PGothic" charset="0"/>
            </a:endParaRPr>
          </a:p>
        </p:txBody>
      </p:sp>
      <p:sp>
        <p:nvSpPr>
          <p:cNvPr id="9933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100">
                <a:solidFill>
                  <a:schemeClr val="tx1"/>
                </a:solidFill>
                <a:latin typeface="Calibri" charset="0"/>
                <a:ea typeface="MS PGothic" charset="0"/>
                <a:cs typeface="MS PGothic" charset="0"/>
              </a:defRPr>
            </a:lvl1pPr>
            <a:lvl2pPr marL="703797" indent="-270691">
              <a:defRPr sz="1100">
                <a:solidFill>
                  <a:schemeClr val="tx1"/>
                </a:solidFill>
                <a:latin typeface="Calibri" charset="0"/>
                <a:ea typeface="MS PGothic" charset="0"/>
                <a:cs typeface="MS PGothic" charset="0"/>
              </a:defRPr>
            </a:lvl2pPr>
            <a:lvl3pPr marL="1082764" indent="-216553">
              <a:defRPr sz="1100">
                <a:solidFill>
                  <a:schemeClr val="tx1"/>
                </a:solidFill>
                <a:latin typeface="Calibri" charset="0"/>
                <a:ea typeface="MS PGothic" charset="0"/>
                <a:cs typeface="MS PGothic" charset="0"/>
              </a:defRPr>
            </a:lvl3pPr>
            <a:lvl4pPr marL="1515869" indent="-216553">
              <a:defRPr sz="1100">
                <a:solidFill>
                  <a:schemeClr val="tx1"/>
                </a:solidFill>
                <a:latin typeface="Calibri" charset="0"/>
                <a:ea typeface="MS PGothic" charset="0"/>
                <a:cs typeface="MS PGothic" charset="0"/>
              </a:defRPr>
            </a:lvl4pPr>
            <a:lvl5pPr marL="1948975" indent="-216553">
              <a:defRPr sz="1100">
                <a:solidFill>
                  <a:schemeClr val="tx1"/>
                </a:solidFill>
                <a:latin typeface="Calibri" charset="0"/>
                <a:ea typeface="MS PGothic" charset="0"/>
                <a:cs typeface="MS PGothic" charset="0"/>
              </a:defRPr>
            </a:lvl5pPr>
            <a:lvl6pPr marL="2382081" indent="-216553" eaLnBrk="0" fontAlgn="base" hangingPunct="0">
              <a:spcBef>
                <a:spcPct val="30000"/>
              </a:spcBef>
              <a:spcAft>
                <a:spcPct val="0"/>
              </a:spcAft>
              <a:defRPr sz="1100">
                <a:solidFill>
                  <a:schemeClr val="tx1"/>
                </a:solidFill>
                <a:latin typeface="Calibri" charset="0"/>
                <a:ea typeface="MS PGothic" charset="0"/>
                <a:cs typeface="MS PGothic" charset="0"/>
              </a:defRPr>
            </a:lvl6pPr>
            <a:lvl7pPr marL="2815186" indent="-216553" eaLnBrk="0" fontAlgn="base" hangingPunct="0">
              <a:spcBef>
                <a:spcPct val="30000"/>
              </a:spcBef>
              <a:spcAft>
                <a:spcPct val="0"/>
              </a:spcAft>
              <a:defRPr sz="1100">
                <a:solidFill>
                  <a:schemeClr val="tx1"/>
                </a:solidFill>
                <a:latin typeface="Calibri" charset="0"/>
                <a:ea typeface="MS PGothic" charset="0"/>
                <a:cs typeface="MS PGothic" charset="0"/>
              </a:defRPr>
            </a:lvl7pPr>
            <a:lvl8pPr marL="3248292" indent="-216553" eaLnBrk="0" fontAlgn="base" hangingPunct="0">
              <a:spcBef>
                <a:spcPct val="30000"/>
              </a:spcBef>
              <a:spcAft>
                <a:spcPct val="0"/>
              </a:spcAft>
              <a:defRPr sz="1100">
                <a:solidFill>
                  <a:schemeClr val="tx1"/>
                </a:solidFill>
                <a:latin typeface="Calibri" charset="0"/>
                <a:ea typeface="MS PGothic" charset="0"/>
                <a:cs typeface="MS PGothic" charset="0"/>
              </a:defRPr>
            </a:lvl8pPr>
            <a:lvl9pPr marL="3681397" indent="-216553" eaLnBrk="0" fontAlgn="base" hangingPunct="0">
              <a:spcBef>
                <a:spcPct val="30000"/>
              </a:spcBef>
              <a:spcAft>
                <a:spcPct val="0"/>
              </a:spcAft>
              <a:defRPr sz="1100">
                <a:solidFill>
                  <a:schemeClr val="tx1"/>
                </a:solidFill>
                <a:latin typeface="Calibri" charset="0"/>
                <a:ea typeface="MS PGothic" charset="0"/>
                <a:cs typeface="MS PGothic" charset="0"/>
              </a:defRPr>
            </a:lvl9pPr>
          </a:lstStyle>
          <a:p>
            <a:fld id="{53F56DD7-B05B-8D44-991E-320BAED0BC85}" type="slidenum">
              <a:rPr lang="en-US"/>
              <a:pPr/>
              <a:t>22</a:t>
            </a:fld>
            <a:endParaRPr lang="en-US"/>
          </a:p>
        </p:txBody>
      </p:sp>
    </p:spTree>
    <p:extLst>
      <p:ext uri="{BB962C8B-B14F-4D97-AF65-F5344CB8AC3E}">
        <p14:creationId xmlns:p14="http://schemas.microsoft.com/office/powerpoint/2010/main" val="1364752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209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MS PGothic" charset="0"/>
            </a:endParaRPr>
          </a:p>
        </p:txBody>
      </p:sp>
      <p:sp>
        <p:nvSpPr>
          <p:cNvPr id="13210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100">
                <a:solidFill>
                  <a:schemeClr val="tx1"/>
                </a:solidFill>
                <a:latin typeface="Calibri" charset="0"/>
                <a:ea typeface="MS PGothic" charset="0"/>
                <a:cs typeface="MS PGothic" charset="0"/>
              </a:defRPr>
            </a:lvl1pPr>
            <a:lvl2pPr marL="703797" indent="-270691">
              <a:defRPr sz="1100">
                <a:solidFill>
                  <a:schemeClr val="tx1"/>
                </a:solidFill>
                <a:latin typeface="Calibri" charset="0"/>
                <a:ea typeface="MS PGothic" charset="0"/>
                <a:cs typeface="MS PGothic" charset="0"/>
              </a:defRPr>
            </a:lvl2pPr>
            <a:lvl3pPr marL="1082764" indent="-216553">
              <a:defRPr sz="1100">
                <a:solidFill>
                  <a:schemeClr val="tx1"/>
                </a:solidFill>
                <a:latin typeface="Calibri" charset="0"/>
                <a:ea typeface="MS PGothic" charset="0"/>
                <a:cs typeface="MS PGothic" charset="0"/>
              </a:defRPr>
            </a:lvl3pPr>
            <a:lvl4pPr marL="1515869" indent="-216553">
              <a:defRPr sz="1100">
                <a:solidFill>
                  <a:schemeClr val="tx1"/>
                </a:solidFill>
                <a:latin typeface="Calibri" charset="0"/>
                <a:ea typeface="MS PGothic" charset="0"/>
                <a:cs typeface="MS PGothic" charset="0"/>
              </a:defRPr>
            </a:lvl4pPr>
            <a:lvl5pPr marL="1948975" indent="-216553">
              <a:defRPr sz="1100">
                <a:solidFill>
                  <a:schemeClr val="tx1"/>
                </a:solidFill>
                <a:latin typeface="Calibri" charset="0"/>
                <a:ea typeface="MS PGothic" charset="0"/>
                <a:cs typeface="MS PGothic" charset="0"/>
              </a:defRPr>
            </a:lvl5pPr>
            <a:lvl6pPr marL="2382081" indent="-216553" eaLnBrk="0" fontAlgn="base" hangingPunct="0">
              <a:spcBef>
                <a:spcPct val="30000"/>
              </a:spcBef>
              <a:spcAft>
                <a:spcPct val="0"/>
              </a:spcAft>
              <a:defRPr sz="1100">
                <a:solidFill>
                  <a:schemeClr val="tx1"/>
                </a:solidFill>
                <a:latin typeface="Calibri" charset="0"/>
                <a:ea typeface="MS PGothic" charset="0"/>
                <a:cs typeface="MS PGothic" charset="0"/>
              </a:defRPr>
            </a:lvl6pPr>
            <a:lvl7pPr marL="2815186" indent="-216553" eaLnBrk="0" fontAlgn="base" hangingPunct="0">
              <a:spcBef>
                <a:spcPct val="30000"/>
              </a:spcBef>
              <a:spcAft>
                <a:spcPct val="0"/>
              </a:spcAft>
              <a:defRPr sz="1100">
                <a:solidFill>
                  <a:schemeClr val="tx1"/>
                </a:solidFill>
                <a:latin typeface="Calibri" charset="0"/>
                <a:ea typeface="MS PGothic" charset="0"/>
                <a:cs typeface="MS PGothic" charset="0"/>
              </a:defRPr>
            </a:lvl7pPr>
            <a:lvl8pPr marL="3248292" indent="-216553" eaLnBrk="0" fontAlgn="base" hangingPunct="0">
              <a:spcBef>
                <a:spcPct val="30000"/>
              </a:spcBef>
              <a:spcAft>
                <a:spcPct val="0"/>
              </a:spcAft>
              <a:defRPr sz="1100">
                <a:solidFill>
                  <a:schemeClr val="tx1"/>
                </a:solidFill>
                <a:latin typeface="Calibri" charset="0"/>
                <a:ea typeface="MS PGothic" charset="0"/>
                <a:cs typeface="MS PGothic" charset="0"/>
              </a:defRPr>
            </a:lvl8pPr>
            <a:lvl9pPr marL="3681397" indent="-216553" eaLnBrk="0" fontAlgn="base" hangingPunct="0">
              <a:spcBef>
                <a:spcPct val="30000"/>
              </a:spcBef>
              <a:spcAft>
                <a:spcPct val="0"/>
              </a:spcAft>
              <a:defRPr sz="1100">
                <a:solidFill>
                  <a:schemeClr val="tx1"/>
                </a:solidFill>
                <a:latin typeface="Calibri" charset="0"/>
                <a:ea typeface="MS PGothic" charset="0"/>
                <a:cs typeface="MS PGothic" charset="0"/>
              </a:defRPr>
            </a:lvl9pPr>
          </a:lstStyle>
          <a:p>
            <a:fld id="{92BA0C40-52E8-5F46-8D1F-2600432541AB}" type="slidenum">
              <a:rPr lang="en-US"/>
              <a:pPr/>
              <a:t>23</a:t>
            </a:fld>
            <a:endParaRPr lang="en-US"/>
          </a:p>
        </p:txBody>
      </p:sp>
    </p:spTree>
    <p:extLst>
      <p:ext uri="{BB962C8B-B14F-4D97-AF65-F5344CB8AC3E}">
        <p14:creationId xmlns:p14="http://schemas.microsoft.com/office/powerpoint/2010/main" val="981400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MS PGothic" charset="0"/>
            </a:endParaRPr>
          </a:p>
        </p:txBody>
      </p:sp>
      <p:sp>
        <p:nvSpPr>
          <p:cNvPr id="5632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100">
                <a:solidFill>
                  <a:schemeClr val="tx1"/>
                </a:solidFill>
                <a:latin typeface="Calibri" charset="0"/>
                <a:ea typeface="MS PGothic" charset="0"/>
                <a:cs typeface="MS PGothic" charset="0"/>
              </a:defRPr>
            </a:lvl1pPr>
            <a:lvl2pPr marL="703797" indent="-270691">
              <a:defRPr sz="1100">
                <a:solidFill>
                  <a:schemeClr val="tx1"/>
                </a:solidFill>
                <a:latin typeface="Calibri" charset="0"/>
                <a:ea typeface="MS PGothic" charset="0"/>
                <a:cs typeface="MS PGothic" charset="0"/>
              </a:defRPr>
            </a:lvl2pPr>
            <a:lvl3pPr marL="1082764" indent="-216553">
              <a:defRPr sz="1100">
                <a:solidFill>
                  <a:schemeClr val="tx1"/>
                </a:solidFill>
                <a:latin typeface="Calibri" charset="0"/>
                <a:ea typeface="MS PGothic" charset="0"/>
                <a:cs typeface="MS PGothic" charset="0"/>
              </a:defRPr>
            </a:lvl3pPr>
            <a:lvl4pPr marL="1515869" indent="-216553">
              <a:defRPr sz="1100">
                <a:solidFill>
                  <a:schemeClr val="tx1"/>
                </a:solidFill>
                <a:latin typeface="Calibri" charset="0"/>
                <a:ea typeface="MS PGothic" charset="0"/>
                <a:cs typeface="MS PGothic" charset="0"/>
              </a:defRPr>
            </a:lvl4pPr>
            <a:lvl5pPr marL="1948975" indent="-216553">
              <a:defRPr sz="1100">
                <a:solidFill>
                  <a:schemeClr val="tx1"/>
                </a:solidFill>
                <a:latin typeface="Calibri" charset="0"/>
                <a:ea typeface="MS PGothic" charset="0"/>
                <a:cs typeface="MS PGothic" charset="0"/>
              </a:defRPr>
            </a:lvl5pPr>
            <a:lvl6pPr marL="2382081" indent="-216553" eaLnBrk="0" fontAlgn="base" hangingPunct="0">
              <a:spcBef>
                <a:spcPct val="30000"/>
              </a:spcBef>
              <a:spcAft>
                <a:spcPct val="0"/>
              </a:spcAft>
              <a:defRPr sz="1100">
                <a:solidFill>
                  <a:schemeClr val="tx1"/>
                </a:solidFill>
                <a:latin typeface="Calibri" charset="0"/>
                <a:ea typeface="MS PGothic" charset="0"/>
                <a:cs typeface="MS PGothic" charset="0"/>
              </a:defRPr>
            </a:lvl6pPr>
            <a:lvl7pPr marL="2815186" indent="-216553" eaLnBrk="0" fontAlgn="base" hangingPunct="0">
              <a:spcBef>
                <a:spcPct val="30000"/>
              </a:spcBef>
              <a:spcAft>
                <a:spcPct val="0"/>
              </a:spcAft>
              <a:defRPr sz="1100">
                <a:solidFill>
                  <a:schemeClr val="tx1"/>
                </a:solidFill>
                <a:latin typeface="Calibri" charset="0"/>
                <a:ea typeface="MS PGothic" charset="0"/>
                <a:cs typeface="MS PGothic" charset="0"/>
              </a:defRPr>
            </a:lvl7pPr>
            <a:lvl8pPr marL="3248292" indent="-216553" eaLnBrk="0" fontAlgn="base" hangingPunct="0">
              <a:spcBef>
                <a:spcPct val="30000"/>
              </a:spcBef>
              <a:spcAft>
                <a:spcPct val="0"/>
              </a:spcAft>
              <a:defRPr sz="1100">
                <a:solidFill>
                  <a:schemeClr val="tx1"/>
                </a:solidFill>
                <a:latin typeface="Calibri" charset="0"/>
                <a:ea typeface="MS PGothic" charset="0"/>
                <a:cs typeface="MS PGothic" charset="0"/>
              </a:defRPr>
            </a:lvl8pPr>
            <a:lvl9pPr marL="3681397" indent="-216553" eaLnBrk="0" fontAlgn="base" hangingPunct="0">
              <a:spcBef>
                <a:spcPct val="30000"/>
              </a:spcBef>
              <a:spcAft>
                <a:spcPct val="0"/>
              </a:spcAft>
              <a:defRPr sz="1100">
                <a:solidFill>
                  <a:schemeClr val="tx1"/>
                </a:solidFill>
                <a:latin typeface="Calibri" charset="0"/>
                <a:ea typeface="MS PGothic" charset="0"/>
                <a:cs typeface="MS PGothic" charset="0"/>
              </a:defRPr>
            </a:lvl9pPr>
          </a:lstStyle>
          <a:p>
            <a:fld id="{CA377BC1-2CDD-174F-99FA-6DC40A4EF3E1}" type="slidenum">
              <a:rPr lang="en-US">
                <a:latin typeface="Garamond" charset="0"/>
              </a:rPr>
              <a:pPr/>
              <a:t>24</a:t>
            </a:fld>
            <a:endParaRPr lang="en-US">
              <a:latin typeface="Garamond" charset="0"/>
            </a:endParaRPr>
          </a:p>
        </p:txBody>
      </p:sp>
    </p:spTree>
    <p:extLst>
      <p:ext uri="{BB962C8B-B14F-4D97-AF65-F5344CB8AC3E}">
        <p14:creationId xmlns:p14="http://schemas.microsoft.com/office/powerpoint/2010/main" val="565795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83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MS PGothic" charset="0"/>
            </a:endParaRPr>
          </a:p>
        </p:txBody>
      </p:sp>
      <p:sp>
        <p:nvSpPr>
          <p:cNvPr id="583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100">
                <a:solidFill>
                  <a:schemeClr val="tx1"/>
                </a:solidFill>
                <a:latin typeface="Calibri" charset="0"/>
                <a:ea typeface="MS PGothic" charset="0"/>
                <a:cs typeface="MS PGothic" charset="0"/>
              </a:defRPr>
            </a:lvl1pPr>
            <a:lvl2pPr marL="703797" indent="-270691">
              <a:defRPr sz="1100">
                <a:solidFill>
                  <a:schemeClr val="tx1"/>
                </a:solidFill>
                <a:latin typeface="Calibri" charset="0"/>
                <a:ea typeface="MS PGothic" charset="0"/>
                <a:cs typeface="MS PGothic" charset="0"/>
              </a:defRPr>
            </a:lvl2pPr>
            <a:lvl3pPr marL="1082764" indent="-216553">
              <a:defRPr sz="1100">
                <a:solidFill>
                  <a:schemeClr val="tx1"/>
                </a:solidFill>
                <a:latin typeface="Calibri" charset="0"/>
                <a:ea typeface="MS PGothic" charset="0"/>
                <a:cs typeface="MS PGothic" charset="0"/>
              </a:defRPr>
            </a:lvl3pPr>
            <a:lvl4pPr marL="1515869" indent="-216553">
              <a:defRPr sz="1100">
                <a:solidFill>
                  <a:schemeClr val="tx1"/>
                </a:solidFill>
                <a:latin typeface="Calibri" charset="0"/>
                <a:ea typeface="MS PGothic" charset="0"/>
                <a:cs typeface="MS PGothic" charset="0"/>
              </a:defRPr>
            </a:lvl4pPr>
            <a:lvl5pPr marL="1948975" indent="-216553">
              <a:defRPr sz="1100">
                <a:solidFill>
                  <a:schemeClr val="tx1"/>
                </a:solidFill>
                <a:latin typeface="Calibri" charset="0"/>
                <a:ea typeface="MS PGothic" charset="0"/>
                <a:cs typeface="MS PGothic" charset="0"/>
              </a:defRPr>
            </a:lvl5pPr>
            <a:lvl6pPr marL="2382081" indent="-216553" eaLnBrk="0" fontAlgn="base" hangingPunct="0">
              <a:spcBef>
                <a:spcPct val="30000"/>
              </a:spcBef>
              <a:spcAft>
                <a:spcPct val="0"/>
              </a:spcAft>
              <a:defRPr sz="1100">
                <a:solidFill>
                  <a:schemeClr val="tx1"/>
                </a:solidFill>
                <a:latin typeface="Calibri" charset="0"/>
                <a:ea typeface="MS PGothic" charset="0"/>
                <a:cs typeface="MS PGothic" charset="0"/>
              </a:defRPr>
            </a:lvl6pPr>
            <a:lvl7pPr marL="2815186" indent="-216553" eaLnBrk="0" fontAlgn="base" hangingPunct="0">
              <a:spcBef>
                <a:spcPct val="30000"/>
              </a:spcBef>
              <a:spcAft>
                <a:spcPct val="0"/>
              </a:spcAft>
              <a:defRPr sz="1100">
                <a:solidFill>
                  <a:schemeClr val="tx1"/>
                </a:solidFill>
                <a:latin typeface="Calibri" charset="0"/>
                <a:ea typeface="MS PGothic" charset="0"/>
                <a:cs typeface="MS PGothic" charset="0"/>
              </a:defRPr>
            </a:lvl7pPr>
            <a:lvl8pPr marL="3248292" indent="-216553" eaLnBrk="0" fontAlgn="base" hangingPunct="0">
              <a:spcBef>
                <a:spcPct val="30000"/>
              </a:spcBef>
              <a:spcAft>
                <a:spcPct val="0"/>
              </a:spcAft>
              <a:defRPr sz="1100">
                <a:solidFill>
                  <a:schemeClr val="tx1"/>
                </a:solidFill>
                <a:latin typeface="Calibri" charset="0"/>
                <a:ea typeface="MS PGothic" charset="0"/>
                <a:cs typeface="MS PGothic" charset="0"/>
              </a:defRPr>
            </a:lvl8pPr>
            <a:lvl9pPr marL="3681397" indent="-216553" eaLnBrk="0" fontAlgn="base" hangingPunct="0">
              <a:spcBef>
                <a:spcPct val="30000"/>
              </a:spcBef>
              <a:spcAft>
                <a:spcPct val="0"/>
              </a:spcAft>
              <a:defRPr sz="1100">
                <a:solidFill>
                  <a:schemeClr val="tx1"/>
                </a:solidFill>
                <a:latin typeface="Calibri" charset="0"/>
                <a:ea typeface="MS PGothic" charset="0"/>
                <a:cs typeface="MS PGothic" charset="0"/>
              </a:defRPr>
            </a:lvl9pPr>
          </a:lstStyle>
          <a:p>
            <a:fld id="{223C7BDE-8C38-7E4F-AA0D-5102A5993D90}" type="slidenum">
              <a:rPr lang="en-US">
                <a:latin typeface="Garamond" charset="0"/>
              </a:rPr>
              <a:pPr/>
              <a:t>25</a:t>
            </a:fld>
            <a:endParaRPr lang="en-US">
              <a:latin typeface="Garamond" charset="0"/>
            </a:endParaRPr>
          </a:p>
        </p:txBody>
      </p:sp>
    </p:spTree>
    <p:extLst>
      <p:ext uri="{BB962C8B-B14F-4D97-AF65-F5344CB8AC3E}">
        <p14:creationId xmlns:p14="http://schemas.microsoft.com/office/powerpoint/2010/main" val="1037013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8066"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70000"/>
              </a:lnSpc>
            </a:pPr>
            <a:endParaRPr lang="en-US" sz="900" dirty="0">
              <a:latin typeface="Calibri" charset="0"/>
              <a:ea typeface="MS PGothic" charset="0"/>
            </a:endParaRPr>
          </a:p>
        </p:txBody>
      </p:sp>
      <p:sp>
        <p:nvSpPr>
          <p:cNvPr id="8090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100">
                <a:solidFill>
                  <a:schemeClr val="tx1"/>
                </a:solidFill>
                <a:latin typeface="Calibri" charset="0"/>
                <a:ea typeface="MS PGothic" charset="0"/>
                <a:cs typeface="MS PGothic" charset="0"/>
              </a:defRPr>
            </a:lvl1pPr>
            <a:lvl2pPr marL="703797" indent="-270691">
              <a:defRPr sz="1100">
                <a:solidFill>
                  <a:schemeClr val="tx1"/>
                </a:solidFill>
                <a:latin typeface="Calibri" charset="0"/>
                <a:ea typeface="MS PGothic" charset="0"/>
                <a:cs typeface="MS PGothic" charset="0"/>
              </a:defRPr>
            </a:lvl2pPr>
            <a:lvl3pPr marL="1082764" indent="-216553">
              <a:defRPr sz="1100">
                <a:solidFill>
                  <a:schemeClr val="tx1"/>
                </a:solidFill>
                <a:latin typeface="Calibri" charset="0"/>
                <a:ea typeface="MS PGothic" charset="0"/>
                <a:cs typeface="MS PGothic" charset="0"/>
              </a:defRPr>
            </a:lvl3pPr>
            <a:lvl4pPr marL="1515869" indent="-216553">
              <a:defRPr sz="1100">
                <a:solidFill>
                  <a:schemeClr val="tx1"/>
                </a:solidFill>
                <a:latin typeface="Calibri" charset="0"/>
                <a:ea typeface="MS PGothic" charset="0"/>
                <a:cs typeface="MS PGothic" charset="0"/>
              </a:defRPr>
            </a:lvl4pPr>
            <a:lvl5pPr marL="1948975" indent="-216553">
              <a:defRPr sz="1100">
                <a:solidFill>
                  <a:schemeClr val="tx1"/>
                </a:solidFill>
                <a:latin typeface="Calibri" charset="0"/>
                <a:ea typeface="MS PGothic" charset="0"/>
                <a:cs typeface="MS PGothic" charset="0"/>
              </a:defRPr>
            </a:lvl5pPr>
            <a:lvl6pPr marL="2382081" indent="-216553" eaLnBrk="0" fontAlgn="base" hangingPunct="0">
              <a:spcBef>
                <a:spcPct val="30000"/>
              </a:spcBef>
              <a:spcAft>
                <a:spcPct val="0"/>
              </a:spcAft>
              <a:defRPr sz="1100">
                <a:solidFill>
                  <a:schemeClr val="tx1"/>
                </a:solidFill>
                <a:latin typeface="Calibri" charset="0"/>
                <a:ea typeface="MS PGothic" charset="0"/>
                <a:cs typeface="MS PGothic" charset="0"/>
              </a:defRPr>
            </a:lvl6pPr>
            <a:lvl7pPr marL="2815186" indent="-216553" eaLnBrk="0" fontAlgn="base" hangingPunct="0">
              <a:spcBef>
                <a:spcPct val="30000"/>
              </a:spcBef>
              <a:spcAft>
                <a:spcPct val="0"/>
              </a:spcAft>
              <a:defRPr sz="1100">
                <a:solidFill>
                  <a:schemeClr val="tx1"/>
                </a:solidFill>
                <a:latin typeface="Calibri" charset="0"/>
                <a:ea typeface="MS PGothic" charset="0"/>
                <a:cs typeface="MS PGothic" charset="0"/>
              </a:defRPr>
            </a:lvl7pPr>
            <a:lvl8pPr marL="3248292" indent="-216553" eaLnBrk="0" fontAlgn="base" hangingPunct="0">
              <a:spcBef>
                <a:spcPct val="30000"/>
              </a:spcBef>
              <a:spcAft>
                <a:spcPct val="0"/>
              </a:spcAft>
              <a:defRPr sz="1100">
                <a:solidFill>
                  <a:schemeClr val="tx1"/>
                </a:solidFill>
                <a:latin typeface="Calibri" charset="0"/>
                <a:ea typeface="MS PGothic" charset="0"/>
                <a:cs typeface="MS PGothic" charset="0"/>
              </a:defRPr>
            </a:lvl8pPr>
            <a:lvl9pPr marL="3681397" indent="-216553" eaLnBrk="0" fontAlgn="base" hangingPunct="0">
              <a:spcBef>
                <a:spcPct val="30000"/>
              </a:spcBef>
              <a:spcAft>
                <a:spcPct val="0"/>
              </a:spcAft>
              <a:defRPr sz="1100">
                <a:solidFill>
                  <a:schemeClr val="tx1"/>
                </a:solidFill>
                <a:latin typeface="Calibri" charset="0"/>
                <a:ea typeface="MS PGothic" charset="0"/>
                <a:cs typeface="MS PGothic" charset="0"/>
              </a:defRPr>
            </a:lvl9pPr>
          </a:lstStyle>
          <a:p>
            <a:fld id="{EF9B94E0-20BA-FC49-889F-7AFA89F1E7B9}" type="slidenum">
              <a:rPr lang="en-US"/>
              <a:pPr/>
              <a:t>26</a:t>
            </a:fld>
            <a:endParaRPr lang="en-US"/>
          </a:p>
        </p:txBody>
      </p:sp>
    </p:spTree>
    <p:extLst>
      <p:ext uri="{BB962C8B-B14F-4D97-AF65-F5344CB8AC3E}">
        <p14:creationId xmlns:p14="http://schemas.microsoft.com/office/powerpoint/2010/main" val="2664161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E868EE-4687-7441-B21B-F2B5E141A71E}" type="slidenum">
              <a:rPr lang="en-US" smtClean="0"/>
              <a:pPr/>
              <a:t>2</a:t>
            </a:fld>
            <a:endParaRPr lang="en-US" dirty="0"/>
          </a:p>
        </p:txBody>
      </p:sp>
    </p:spTree>
    <p:extLst>
      <p:ext uri="{BB962C8B-B14F-4D97-AF65-F5344CB8AC3E}">
        <p14:creationId xmlns:p14="http://schemas.microsoft.com/office/powerpoint/2010/main" val="42700334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4210"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18057" indent="-218057">
              <a:lnSpc>
                <a:spcPct val="60000"/>
              </a:lnSpc>
            </a:pPr>
            <a:r>
              <a:rPr lang="en-US" sz="900">
                <a:latin typeface="Calibri" charset="0"/>
                <a:ea typeface="MS PGothic" charset="0"/>
              </a:rPr>
              <a:t>Remember goal of between-subjects experimental design is to look for differences between groups on the DV and to demonstrate that these differences are caused by changes in the IV</a:t>
            </a:r>
          </a:p>
          <a:p>
            <a:pPr marL="218057" indent="-218057">
              <a:lnSpc>
                <a:spcPct val="60000"/>
              </a:lnSpc>
            </a:pPr>
            <a:endParaRPr lang="en-US" sz="900">
              <a:latin typeface="Calibri" charset="0"/>
              <a:ea typeface="MS PGothic" charset="0"/>
            </a:endParaRPr>
          </a:p>
          <a:p>
            <a:pPr marL="218057" indent="-218057">
              <a:lnSpc>
                <a:spcPct val="60000"/>
              </a:lnSpc>
            </a:pPr>
            <a:r>
              <a:rPr lang="en-US" sz="900">
                <a:latin typeface="Calibri" charset="0"/>
                <a:ea typeface="MS PGothic" charset="0"/>
              </a:rPr>
              <a:t>Whenever there is a question about what caused the changes in the DV (aside from the IV), we have a threat to the internal validity.</a:t>
            </a:r>
          </a:p>
          <a:p>
            <a:pPr marL="218057" indent="-218057">
              <a:lnSpc>
                <a:spcPct val="60000"/>
              </a:lnSpc>
            </a:pPr>
            <a:endParaRPr lang="en-US" sz="900">
              <a:latin typeface="Calibri" charset="0"/>
              <a:ea typeface="MS PGothic" charset="0"/>
            </a:endParaRPr>
          </a:p>
          <a:p>
            <a:pPr marL="218057" indent="-218057">
              <a:lnSpc>
                <a:spcPct val="60000"/>
              </a:lnSpc>
            </a:pPr>
            <a:r>
              <a:rPr lang="en-US" sz="900">
                <a:latin typeface="Calibri" charset="0"/>
                <a:ea typeface="MS PGothic" charset="0"/>
              </a:rPr>
              <a:t>We already talked about the threat individual differences and environmental variables pose to the internal validity of a study.  </a:t>
            </a:r>
          </a:p>
          <a:p>
            <a:pPr marL="218057" indent="-218057">
              <a:lnSpc>
                <a:spcPct val="60000"/>
              </a:lnSpc>
            </a:pPr>
            <a:r>
              <a:rPr lang="en-US" sz="900">
                <a:latin typeface="Calibri" charset="0"/>
                <a:ea typeface="MS PGothic" charset="0"/>
              </a:rPr>
              <a:t>In addition to these, there are threats from:</a:t>
            </a:r>
          </a:p>
          <a:p>
            <a:pPr marL="218057" indent="-218057">
              <a:lnSpc>
                <a:spcPct val="60000"/>
              </a:lnSpc>
            </a:pPr>
            <a:endParaRPr lang="en-US" sz="900">
              <a:latin typeface="Calibri" charset="0"/>
              <a:ea typeface="MS PGothic" charset="0"/>
            </a:endParaRPr>
          </a:p>
          <a:p>
            <a:pPr marL="218057" indent="-218057">
              <a:lnSpc>
                <a:spcPct val="60000"/>
              </a:lnSpc>
              <a:buFontTx/>
              <a:buChar char="•"/>
            </a:pPr>
            <a:r>
              <a:rPr lang="en-US" sz="900" b="1">
                <a:latin typeface="Calibri" charset="0"/>
                <a:ea typeface="MS PGothic" charset="0"/>
              </a:rPr>
              <a:t>Attrition: </a:t>
            </a:r>
            <a:r>
              <a:rPr lang="en-US" sz="900">
                <a:latin typeface="Calibri" charset="0"/>
                <a:ea typeface="MS PGothic" charset="0"/>
              </a:rPr>
              <a:t>participants withdraw from the study before it is completed</a:t>
            </a:r>
          </a:p>
          <a:p>
            <a:pPr marL="864708" lvl="1" indent="-431602">
              <a:lnSpc>
                <a:spcPct val="60000"/>
              </a:lnSpc>
              <a:buFontTx/>
              <a:buChar char="•"/>
            </a:pPr>
            <a:r>
              <a:rPr lang="en-US" sz="900">
                <a:latin typeface="Calibri" charset="0"/>
                <a:ea typeface="MS PGothic" charset="0"/>
              </a:rPr>
              <a:t>Always some attrition, but when it is so many that the numbers making up the groups becomes noticeably different, we have </a:t>
            </a:r>
            <a:r>
              <a:rPr lang="en-US" sz="900" b="1">
                <a:latin typeface="Calibri" charset="0"/>
                <a:ea typeface="MS PGothic" charset="0"/>
              </a:rPr>
              <a:t>differential attrition.</a:t>
            </a:r>
          </a:p>
          <a:p>
            <a:pPr marL="864708" lvl="1" indent="-431602">
              <a:lnSpc>
                <a:spcPct val="60000"/>
              </a:lnSpc>
              <a:buFontTx/>
              <a:buChar char="•"/>
            </a:pPr>
            <a:r>
              <a:rPr lang="en-US" sz="900">
                <a:latin typeface="Calibri" charset="0"/>
                <a:ea typeface="MS PGothic" charset="0"/>
              </a:rPr>
              <a:t>Any differences between groups might be explained to group differences on attrition</a:t>
            </a:r>
          </a:p>
          <a:p>
            <a:pPr marL="1297813" lvl="2" indent="-431602">
              <a:lnSpc>
                <a:spcPct val="60000"/>
              </a:lnSpc>
              <a:buFontTx/>
              <a:buChar char="•"/>
            </a:pPr>
            <a:r>
              <a:rPr lang="en-US" sz="900">
                <a:latin typeface="Calibri" charset="0"/>
                <a:ea typeface="MS PGothic" charset="0"/>
              </a:rPr>
              <a:t>Why did certain people leave? Why did they stay?</a:t>
            </a:r>
          </a:p>
          <a:p>
            <a:pPr marL="218057" indent="-218057">
              <a:lnSpc>
                <a:spcPct val="60000"/>
              </a:lnSpc>
              <a:buFontTx/>
              <a:buChar char="•"/>
            </a:pPr>
            <a:r>
              <a:rPr lang="en-US" sz="900" b="1">
                <a:latin typeface="Calibri" charset="0"/>
                <a:ea typeface="MS PGothic" charset="0"/>
              </a:rPr>
              <a:t>Communication between groups: </a:t>
            </a:r>
            <a:r>
              <a:rPr lang="en-US" sz="900">
                <a:latin typeface="Calibri" charset="0"/>
                <a:ea typeface="MS PGothic" charset="0"/>
              </a:rPr>
              <a:t>participants from one group talks to participants of another group</a:t>
            </a:r>
          </a:p>
          <a:p>
            <a:pPr marL="864708" lvl="1" indent="-431602">
              <a:lnSpc>
                <a:spcPct val="60000"/>
              </a:lnSpc>
              <a:buFontTx/>
              <a:buChar char="•"/>
            </a:pPr>
            <a:r>
              <a:rPr lang="en-US" sz="900" b="1">
                <a:latin typeface="Calibri" charset="0"/>
                <a:ea typeface="MS PGothic" charset="0"/>
              </a:rPr>
              <a:t>Diffusion</a:t>
            </a:r>
            <a:r>
              <a:rPr lang="en-US" sz="900">
                <a:latin typeface="Calibri" charset="0"/>
                <a:ea typeface="MS PGothic" charset="0"/>
              </a:rPr>
              <a:t> occurs when the treatment effects spreads from one group to the control, reducing the difference between the two conditions</a:t>
            </a:r>
          </a:p>
          <a:p>
            <a:pPr marL="1297813" lvl="2" indent="-431602">
              <a:lnSpc>
                <a:spcPct val="60000"/>
              </a:lnSpc>
              <a:buFontTx/>
              <a:buChar char="•"/>
            </a:pPr>
            <a:r>
              <a:rPr lang="en-US" sz="900">
                <a:latin typeface="Calibri" charset="0"/>
                <a:ea typeface="MS PGothic" charset="0"/>
              </a:rPr>
              <a:t>Cognitive behavior therapy to treat depression</a:t>
            </a:r>
          </a:p>
          <a:p>
            <a:pPr marL="864708" lvl="1" indent="-431602">
              <a:lnSpc>
                <a:spcPct val="60000"/>
              </a:lnSpc>
              <a:buFontTx/>
              <a:buChar char="•"/>
            </a:pPr>
            <a:r>
              <a:rPr lang="en-US" sz="900" b="1">
                <a:latin typeface="Calibri" charset="0"/>
                <a:ea typeface="MS PGothic" charset="0"/>
              </a:rPr>
              <a:t>Compensatory equalization</a:t>
            </a:r>
            <a:r>
              <a:rPr lang="en-US" sz="900">
                <a:latin typeface="Calibri" charset="0"/>
                <a:ea typeface="MS PGothic" charset="0"/>
              </a:rPr>
              <a:t> happens (usually in clinical trials) when one group learns that the other is receiving a certain treatment, and demands the same for itself.  </a:t>
            </a:r>
          </a:p>
          <a:p>
            <a:pPr marL="1297813" lvl="2" indent="-431602">
              <a:lnSpc>
                <a:spcPct val="60000"/>
              </a:lnSpc>
              <a:buFontTx/>
              <a:buChar char="•"/>
            </a:pPr>
            <a:r>
              <a:rPr lang="en-US" sz="900">
                <a:latin typeface="Calibri" charset="0"/>
                <a:ea typeface="MS PGothic" charset="0"/>
              </a:rPr>
              <a:t>Study on TV violence – one group learns the other is allowed to watch Batman, insists on watching it themselves</a:t>
            </a:r>
          </a:p>
          <a:p>
            <a:pPr marL="1297813" lvl="2" indent="-431602">
              <a:lnSpc>
                <a:spcPct val="60000"/>
              </a:lnSpc>
              <a:buFontTx/>
              <a:buChar char="•"/>
            </a:pPr>
            <a:r>
              <a:rPr lang="en-US" sz="900">
                <a:latin typeface="Calibri" charset="0"/>
                <a:ea typeface="MS PGothic" charset="0"/>
              </a:rPr>
              <a:t>School studies testing effectiveness of pre-K programs</a:t>
            </a:r>
          </a:p>
          <a:p>
            <a:pPr marL="1297813" lvl="2" indent="-431602">
              <a:lnSpc>
                <a:spcPct val="60000"/>
              </a:lnSpc>
              <a:buFontTx/>
              <a:buChar char="•"/>
            </a:pPr>
            <a:r>
              <a:rPr lang="en-US" sz="900">
                <a:latin typeface="Calibri" charset="0"/>
                <a:ea typeface="MS PGothic" charset="0"/>
              </a:rPr>
              <a:t>Medical trials</a:t>
            </a:r>
          </a:p>
          <a:p>
            <a:pPr marL="864708" lvl="1" indent="-431602">
              <a:lnSpc>
                <a:spcPct val="60000"/>
              </a:lnSpc>
              <a:buFontTx/>
              <a:buChar char="•"/>
            </a:pPr>
            <a:r>
              <a:rPr lang="en-US" sz="900" b="1">
                <a:latin typeface="Calibri" charset="0"/>
                <a:ea typeface="MS PGothic" charset="0"/>
              </a:rPr>
              <a:t>Compensatory rivalry</a:t>
            </a:r>
            <a:r>
              <a:rPr lang="en-US" sz="900">
                <a:latin typeface="Calibri" charset="0"/>
                <a:ea typeface="MS PGothic" charset="0"/>
              </a:rPr>
              <a:t> happens when participants in an untreated group learn that special treatment is given to another group and change their behavior so that they too receive the treatment</a:t>
            </a:r>
          </a:p>
          <a:p>
            <a:pPr marL="1297813" lvl="2" indent="-431602">
              <a:lnSpc>
                <a:spcPct val="60000"/>
              </a:lnSpc>
              <a:buFontTx/>
              <a:buChar char="•"/>
            </a:pPr>
            <a:r>
              <a:rPr lang="en-US" sz="900">
                <a:latin typeface="Calibri" charset="0"/>
                <a:ea typeface="MS PGothic" charset="0"/>
              </a:rPr>
              <a:t>Minimizes effect of treatment</a:t>
            </a:r>
          </a:p>
          <a:p>
            <a:pPr marL="864708" lvl="1" indent="-431602">
              <a:lnSpc>
                <a:spcPct val="60000"/>
              </a:lnSpc>
              <a:buFontTx/>
              <a:buChar char="•"/>
            </a:pPr>
            <a:r>
              <a:rPr lang="en-US" sz="900" b="1">
                <a:latin typeface="Calibri" charset="0"/>
                <a:ea typeface="MS PGothic" charset="0"/>
              </a:rPr>
              <a:t>Resentful demoralization</a:t>
            </a:r>
            <a:r>
              <a:rPr lang="en-US" sz="900">
                <a:latin typeface="Calibri" charset="0"/>
                <a:ea typeface="MS PGothic" charset="0"/>
              </a:rPr>
              <a:t> happens when the untreated group gives up when they learn that they are not getting the same special treatment that the other group is getting.</a:t>
            </a:r>
          </a:p>
          <a:p>
            <a:pPr marL="1297813" lvl="2" indent="-431602">
              <a:lnSpc>
                <a:spcPct val="60000"/>
              </a:lnSpc>
              <a:buFontTx/>
              <a:buChar char="•"/>
            </a:pPr>
            <a:r>
              <a:rPr lang="en-US" sz="900">
                <a:latin typeface="Calibri" charset="0"/>
                <a:ea typeface="MS PGothic" charset="0"/>
              </a:rPr>
              <a:t>Effect of treatment seems a lot more than it is</a:t>
            </a:r>
            <a:endParaRPr lang="en-US" sz="900" b="1">
              <a:latin typeface="Calibri" charset="0"/>
              <a:ea typeface="MS PGothic" charset="0"/>
            </a:endParaRPr>
          </a:p>
          <a:p>
            <a:pPr marL="1297813" lvl="2" indent="-431602">
              <a:lnSpc>
                <a:spcPct val="60000"/>
              </a:lnSpc>
              <a:buFontTx/>
              <a:buChar char="•"/>
            </a:pPr>
            <a:endParaRPr lang="en-US" sz="900">
              <a:latin typeface="Calibri" charset="0"/>
              <a:ea typeface="MS PGothic" charset="0"/>
            </a:endParaRPr>
          </a:p>
          <a:p>
            <a:pPr marL="864708" lvl="1" indent="-431602">
              <a:lnSpc>
                <a:spcPct val="60000"/>
              </a:lnSpc>
              <a:buFontTx/>
              <a:buChar char="•"/>
            </a:pPr>
            <a:endParaRPr lang="en-US" sz="900" b="1">
              <a:latin typeface="Calibri" charset="0"/>
              <a:ea typeface="MS PGothic" charset="0"/>
            </a:endParaRPr>
          </a:p>
          <a:p>
            <a:pPr marL="218057" indent="-218057">
              <a:lnSpc>
                <a:spcPct val="60000"/>
              </a:lnSpc>
            </a:pPr>
            <a:endParaRPr lang="en-US" sz="900">
              <a:latin typeface="Calibri" charset="0"/>
              <a:ea typeface="MS PGothic" charset="0"/>
            </a:endParaRPr>
          </a:p>
        </p:txBody>
      </p:sp>
      <p:sp>
        <p:nvSpPr>
          <p:cNvPr id="8704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100">
                <a:solidFill>
                  <a:schemeClr val="tx1"/>
                </a:solidFill>
                <a:latin typeface="Calibri" charset="0"/>
                <a:ea typeface="MS PGothic" charset="0"/>
                <a:cs typeface="MS PGothic" charset="0"/>
              </a:defRPr>
            </a:lvl1pPr>
            <a:lvl2pPr marL="703797" indent="-270691">
              <a:defRPr sz="1100">
                <a:solidFill>
                  <a:schemeClr val="tx1"/>
                </a:solidFill>
                <a:latin typeface="Calibri" charset="0"/>
                <a:ea typeface="MS PGothic" charset="0"/>
                <a:cs typeface="MS PGothic" charset="0"/>
              </a:defRPr>
            </a:lvl2pPr>
            <a:lvl3pPr marL="1082764" indent="-216553">
              <a:defRPr sz="1100">
                <a:solidFill>
                  <a:schemeClr val="tx1"/>
                </a:solidFill>
                <a:latin typeface="Calibri" charset="0"/>
                <a:ea typeface="MS PGothic" charset="0"/>
                <a:cs typeface="MS PGothic" charset="0"/>
              </a:defRPr>
            </a:lvl3pPr>
            <a:lvl4pPr marL="1515869" indent="-216553">
              <a:defRPr sz="1100">
                <a:solidFill>
                  <a:schemeClr val="tx1"/>
                </a:solidFill>
                <a:latin typeface="Calibri" charset="0"/>
                <a:ea typeface="MS PGothic" charset="0"/>
                <a:cs typeface="MS PGothic" charset="0"/>
              </a:defRPr>
            </a:lvl4pPr>
            <a:lvl5pPr marL="1948975" indent="-216553">
              <a:defRPr sz="1100">
                <a:solidFill>
                  <a:schemeClr val="tx1"/>
                </a:solidFill>
                <a:latin typeface="Calibri" charset="0"/>
                <a:ea typeface="MS PGothic" charset="0"/>
                <a:cs typeface="MS PGothic" charset="0"/>
              </a:defRPr>
            </a:lvl5pPr>
            <a:lvl6pPr marL="2382081" indent="-216553" eaLnBrk="0" fontAlgn="base" hangingPunct="0">
              <a:spcBef>
                <a:spcPct val="30000"/>
              </a:spcBef>
              <a:spcAft>
                <a:spcPct val="0"/>
              </a:spcAft>
              <a:defRPr sz="1100">
                <a:solidFill>
                  <a:schemeClr val="tx1"/>
                </a:solidFill>
                <a:latin typeface="Calibri" charset="0"/>
                <a:ea typeface="MS PGothic" charset="0"/>
                <a:cs typeface="MS PGothic" charset="0"/>
              </a:defRPr>
            </a:lvl6pPr>
            <a:lvl7pPr marL="2815186" indent="-216553" eaLnBrk="0" fontAlgn="base" hangingPunct="0">
              <a:spcBef>
                <a:spcPct val="30000"/>
              </a:spcBef>
              <a:spcAft>
                <a:spcPct val="0"/>
              </a:spcAft>
              <a:defRPr sz="1100">
                <a:solidFill>
                  <a:schemeClr val="tx1"/>
                </a:solidFill>
                <a:latin typeface="Calibri" charset="0"/>
                <a:ea typeface="MS PGothic" charset="0"/>
                <a:cs typeface="MS PGothic" charset="0"/>
              </a:defRPr>
            </a:lvl7pPr>
            <a:lvl8pPr marL="3248292" indent="-216553" eaLnBrk="0" fontAlgn="base" hangingPunct="0">
              <a:spcBef>
                <a:spcPct val="30000"/>
              </a:spcBef>
              <a:spcAft>
                <a:spcPct val="0"/>
              </a:spcAft>
              <a:defRPr sz="1100">
                <a:solidFill>
                  <a:schemeClr val="tx1"/>
                </a:solidFill>
                <a:latin typeface="Calibri" charset="0"/>
                <a:ea typeface="MS PGothic" charset="0"/>
                <a:cs typeface="MS PGothic" charset="0"/>
              </a:defRPr>
            </a:lvl8pPr>
            <a:lvl9pPr marL="3681397" indent="-216553" eaLnBrk="0" fontAlgn="base" hangingPunct="0">
              <a:spcBef>
                <a:spcPct val="30000"/>
              </a:spcBef>
              <a:spcAft>
                <a:spcPct val="0"/>
              </a:spcAft>
              <a:defRPr sz="1100">
                <a:solidFill>
                  <a:schemeClr val="tx1"/>
                </a:solidFill>
                <a:latin typeface="Calibri" charset="0"/>
                <a:ea typeface="MS PGothic" charset="0"/>
                <a:cs typeface="MS PGothic" charset="0"/>
              </a:defRPr>
            </a:lvl9pPr>
          </a:lstStyle>
          <a:p>
            <a:fld id="{5E04F150-9D66-5A4E-8464-D12EFDE15C89}" type="slidenum">
              <a:rPr lang="en-US"/>
              <a:pPr/>
              <a:t>27</a:t>
            </a:fld>
            <a:endParaRPr lang="en-US"/>
          </a:p>
        </p:txBody>
      </p:sp>
    </p:spTree>
    <p:extLst>
      <p:ext uri="{BB962C8B-B14F-4D97-AF65-F5344CB8AC3E}">
        <p14:creationId xmlns:p14="http://schemas.microsoft.com/office/powerpoint/2010/main" val="3520744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560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r>
              <a:rPr lang="en-US" sz="900" dirty="0">
                <a:latin typeface="Calibri" charset="0"/>
                <a:ea typeface="MS PGothic" charset="0"/>
              </a:rPr>
              <a:t>Rosenthal is well known for his research on experimenter expectancy effects, the influence that a researcher can exert on the outcome of a research investigation. Perhaps the most famous case of an experimenter expectancy effect is the case of Clever Hans (as discussed earlier in class). Rosenthal and </a:t>
            </a:r>
            <a:r>
              <a:rPr lang="en-US" sz="900" dirty="0" err="1">
                <a:latin typeface="Calibri" charset="0"/>
                <a:ea typeface="MS PGothic" charset="0"/>
              </a:rPr>
              <a:t>Fode</a:t>
            </a:r>
            <a:r>
              <a:rPr lang="en-US" sz="900" dirty="0">
                <a:latin typeface="Calibri" charset="0"/>
                <a:ea typeface="MS PGothic" charset="0"/>
              </a:rPr>
              <a:t> (1963) attempted to demonstrate this phenomenon in the context of controlled laboratory research. In one of his early experiments, he tested the effects of experimenter expectancy on maze-running performance. He had two groups of students test rats, wrongly informing them either that the rats were specially bred to be "maze dull" or "maze bright." In reality, all rats were standard lab rats, and were randomly assigned to the "dull" and "bright" conditions. The results showed that the rats labeled as "bright" learned the mazes more quickly than those labeled as "dull." Apparently, students had unconsciously influenced the performance of their rats, depending on what they had been told. Rosenthal reasoned that a similar effect might occur with teachers' expectations of student performance.</a:t>
            </a:r>
          </a:p>
          <a:p>
            <a:pPr>
              <a:lnSpc>
                <a:spcPct val="80000"/>
              </a:lnSpc>
            </a:pPr>
            <a:endParaRPr lang="en-US" sz="900" dirty="0">
              <a:latin typeface="Calibri" charset="0"/>
              <a:ea typeface="MS PGothic" charset="0"/>
            </a:endParaRPr>
          </a:p>
          <a:p>
            <a:pPr>
              <a:lnSpc>
                <a:spcPct val="80000"/>
              </a:lnSpc>
            </a:pPr>
            <a:endParaRPr lang="en-US" sz="900" dirty="0">
              <a:latin typeface="Calibri" charset="0"/>
              <a:ea typeface="MS PGothic" charset="0"/>
            </a:endParaRPr>
          </a:p>
        </p:txBody>
      </p:sp>
      <p:sp>
        <p:nvSpPr>
          <p:cNvPr id="2560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100">
                <a:solidFill>
                  <a:schemeClr val="tx1"/>
                </a:solidFill>
                <a:latin typeface="Calibri" charset="0"/>
                <a:ea typeface="MS PGothic" charset="0"/>
                <a:cs typeface="MS PGothic" charset="0"/>
              </a:defRPr>
            </a:lvl1pPr>
            <a:lvl2pPr marL="703797" indent="-270691">
              <a:defRPr sz="1100">
                <a:solidFill>
                  <a:schemeClr val="tx1"/>
                </a:solidFill>
                <a:latin typeface="Calibri" charset="0"/>
                <a:ea typeface="MS PGothic" charset="0"/>
                <a:cs typeface="MS PGothic" charset="0"/>
              </a:defRPr>
            </a:lvl2pPr>
            <a:lvl3pPr marL="1082764" indent="-216553">
              <a:defRPr sz="1100">
                <a:solidFill>
                  <a:schemeClr val="tx1"/>
                </a:solidFill>
                <a:latin typeface="Calibri" charset="0"/>
                <a:ea typeface="MS PGothic" charset="0"/>
                <a:cs typeface="MS PGothic" charset="0"/>
              </a:defRPr>
            </a:lvl3pPr>
            <a:lvl4pPr marL="1515869" indent="-216553">
              <a:defRPr sz="1100">
                <a:solidFill>
                  <a:schemeClr val="tx1"/>
                </a:solidFill>
                <a:latin typeface="Calibri" charset="0"/>
                <a:ea typeface="MS PGothic" charset="0"/>
                <a:cs typeface="MS PGothic" charset="0"/>
              </a:defRPr>
            </a:lvl4pPr>
            <a:lvl5pPr marL="1948975" indent="-216553">
              <a:defRPr sz="1100">
                <a:solidFill>
                  <a:schemeClr val="tx1"/>
                </a:solidFill>
                <a:latin typeface="Calibri" charset="0"/>
                <a:ea typeface="MS PGothic" charset="0"/>
                <a:cs typeface="MS PGothic" charset="0"/>
              </a:defRPr>
            </a:lvl5pPr>
            <a:lvl6pPr marL="2382081" indent="-216553" eaLnBrk="0" fontAlgn="base" hangingPunct="0">
              <a:spcBef>
                <a:spcPct val="30000"/>
              </a:spcBef>
              <a:spcAft>
                <a:spcPct val="0"/>
              </a:spcAft>
              <a:defRPr sz="1100">
                <a:solidFill>
                  <a:schemeClr val="tx1"/>
                </a:solidFill>
                <a:latin typeface="Calibri" charset="0"/>
                <a:ea typeface="MS PGothic" charset="0"/>
                <a:cs typeface="MS PGothic" charset="0"/>
              </a:defRPr>
            </a:lvl6pPr>
            <a:lvl7pPr marL="2815186" indent="-216553" eaLnBrk="0" fontAlgn="base" hangingPunct="0">
              <a:spcBef>
                <a:spcPct val="30000"/>
              </a:spcBef>
              <a:spcAft>
                <a:spcPct val="0"/>
              </a:spcAft>
              <a:defRPr sz="1100">
                <a:solidFill>
                  <a:schemeClr val="tx1"/>
                </a:solidFill>
                <a:latin typeface="Calibri" charset="0"/>
                <a:ea typeface="MS PGothic" charset="0"/>
                <a:cs typeface="MS PGothic" charset="0"/>
              </a:defRPr>
            </a:lvl7pPr>
            <a:lvl8pPr marL="3248292" indent="-216553" eaLnBrk="0" fontAlgn="base" hangingPunct="0">
              <a:spcBef>
                <a:spcPct val="30000"/>
              </a:spcBef>
              <a:spcAft>
                <a:spcPct val="0"/>
              </a:spcAft>
              <a:defRPr sz="1100">
                <a:solidFill>
                  <a:schemeClr val="tx1"/>
                </a:solidFill>
                <a:latin typeface="Calibri" charset="0"/>
                <a:ea typeface="MS PGothic" charset="0"/>
                <a:cs typeface="MS PGothic" charset="0"/>
              </a:defRPr>
            </a:lvl8pPr>
            <a:lvl9pPr marL="3681397" indent="-216553" eaLnBrk="0" fontAlgn="base" hangingPunct="0">
              <a:spcBef>
                <a:spcPct val="30000"/>
              </a:spcBef>
              <a:spcAft>
                <a:spcPct val="0"/>
              </a:spcAft>
              <a:defRPr sz="1100">
                <a:solidFill>
                  <a:schemeClr val="tx1"/>
                </a:solidFill>
                <a:latin typeface="Calibri" charset="0"/>
                <a:ea typeface="MS PGothic" charset="0"/>
                <a:cs typeface="MS PGothic" charset="0"/>
              </a:defRPr>
            </a:lvl9pPr>
          </a:lstStyle>
          <a:p>
            <a:fld id="{F6796AC6-FCCD-174F-9526-6A27AE617667}" type="slidenum">
              <a:rPr lang="en-US">
                <a:latin typeface="Garamond" charset="0"/>
              </a:rPr>
              <a:pPr/>
              <a:t>28</a:t>
            </a:fld>
            <a:endParaRPr lang="en-US">
              <a:latin typeface="Garamond" charset="0"/>
            </a:endParaRPr>
          </a:p>
        </p:txBody>
      </p:sp>
    </p:spTree>
    <p:extLst>
      <p:ext uri="{BB962C8B-B14F-4D97-AF65-F5344CB8AC3E}">
        <p14:creationId xmlns:p14="http://schemas.microsoft.com/office/powerpoint/2010/main" val="3132625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560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r>
              <a:rPr lang="en-US" sz="900" dirty="0">
                <a:latin typeface="Calibri" charset="0"/>
                <a:ea typeface="MS PGothic" charset="0"/>
              </a:rPr>
              <a:t>.</a:t>
            </a:r>
          </a:p>
        </p:txBody>
      </p:sp>
      <p:sp>
        <p:nvSpPr>
          <p:cNvPr id="2560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100">
                <a:solidFill>
                  <a:schemeClr val="tx1"/>
                </a:solidFill>
                <a:latin typeface="Calibri" charset="0"/>
                <a:ea typeface="MS PGothic" charset="0"/>
                <a:cs typeface="MS PGothic" charset="0"/>
              </a:defRPr>
            </a:lvl1pPr>
            <a:lvl2pPr marL="703797" indent="-270691">
              <a:defRPr sz="1100">
                <a:solidFill>
                  <a:schemeClr val="tx1"/>
                </a:solidFill>
                <a:latin typeface="Calibri" charset="0"/>
                <a:ea typeface="MS PGothic" charset="0"/>
                <a:cs typeface="MS PGothic" charset="0"/>
              </a:defRPr>
            </a:lvl2pPr>
            <a:lvl3pPr marL="1082764" indent="-216553">
              <a:defRPr sz="1100">
                <a:solidFill>
                  <a:schemeClr val="tx1"/>
                </a:solidFill>
                <a:latin typeface="Calibri" charset="0"/>
                <a:ea typeface="MS PGothic" charset="0"/>
                <a:cs typeface="MS PGothic" charset="0"/>
              </a:defRPr>
            </a:lvl3pPr>
            <a:lvl4pPr marL="1515869" indent="-216553">
              <a:defRPr sz="1100">
                <a:solidFill>
                  <a:schemeClr val="tx1"/>
                </a:solidFill>
                <a:latin typeface="Calibri" charset="0"/>
                <a:ea typeface="MS PGothic" charset="0"/>
                <a:cs typeface="MS PGothic" charset="0"/>
              </a:defRPr>
            </a:lvl4pPr>
            <a:lvl5pPr marL="1948975" indent="-216553">
              <a:defRPr sz="1100">
                <a:solidFill>
                  <a:schemeClr val="tx1"/>
                </a:solidFill>
                <a:latin typeface="Calibri" charset="0"/>
                <a:ea typeface="MS PGothic" charset="0"/>
                <a:cs typeface="MS PGothic" charset="0"/>
              </a:defRPr>
            </a:lvl5pPr>
            <a:lvl6pPr marL="2382081" indent="-216553" eaLnBrk="0" fontAlgn="base" hangingPunct="0">
              <a:spcBef>
                <a:spcPct val="30000"/>
              </a:spcBef>
              <a:spcAft>
                <a:spcPct val="0"/>
              </a:spcAft>
              <a:defRPr sz="1100">
                <a:solidFill>
                  <a:schemeClr val="tx1"/>
                </a:solidFill>
                <a:latin typeface="Calibri" charset="0"/>
                <a:ea typeface="MS PGothic" charset="0"/>
                <a:cs typeface="MS PGothic" charset="0"/>
              </a:defRPr>
            </a:lvl6pPr>
            <a:lvl7pPr marL="2815186" indent="-216553" eaLnBrk="0" fontAlgn="base" hangingPunct="0">
              <a:spcBef>
                <a:spcPct val="30000"/>
              </a:spcBef>
              <a:spcAft>
                <a:spcPct val="0"/>
              </a:spcAft>
              <a:defRPr sz="1100">
                <a:solidFill>
                  <a:schemeClr val="tx1"/>
                </a:solidFill>
                <a:latin typeface="Calibri" charset="0"/>
                <a:ea typeface="MS PGothic" charset="0"/>
                <a:cs typeface="MS PGothic" charset="0"/>
              </a:defRPr>
            </a:lvl7pPr>
            <a:lvl8pPr marL="3248292" indent="-216553" eaLnBrk="0" fontAlgn="base" hangingPunct="0">
              <a:spcBef>
                <a:spcPct val="30000"/>
              </a:spcBef>
              <a:spcAft>
                <a:spcPct val="0"/>
              </a:spcAft>
              <a:defRPr sz="1100">
                <a:solidFill>
                  <a:schemeClr val="tx1"/>
                </a:solidFill>
                <a:latin typeface="Calibri" charset="0"/>
                <a:ea typeface="MS PGothic" charset="0"/>
                <a:cs typeface="MS PGothic" charset="0"/>
              </a:defRPr>
            </a:lvl8pPr>
            <a:lvl9pPr marL="3681397" indent="-216553" eaLnBrk="0" fontAlgn="base" hangingPunct="0">
              <a:spcBef>
                <a:spcPct val="30000"/>
              </a:spcBef>
              <a:spcAft>
                <a:spcPct val="0"/>
              </a:spcAft>
              <a:defRPr sz="1100">
                <a:solidFill>
                  <a:schemeClr val="tx1"/>
                </a:solidFill>
                <a:latin typeface="Calibri" charset="0"/>
                <a:ea typeface="MS PGothic" charset="0"/>
                <a:cs typeface="MS PGothic" charset="0"/>
              </a:defRPr>
            </a:lvl9pPr>
          </a:lstStyle>
          <a:p>
            <a:fld id="{F6796AC6-FCCD-174F-9526-6A27AE617667}" type="slidenum">
              <a:rPr lang="en-US">
                <a:latin typeface="Garamond" charset="0"/>
              </a:rPr>
              <a:pPr/>
              <a:t>29</a:t>
            </a:fld>
            <a:endParaRPr lang="en-US">
              <a:latin typeface="Garamond" charset="0"/>
            </a:endParaRPr>
          </a:p>
        </p:txBody>
      </p:sp>
    </p:spTree>
    <p:extLst>
      <p:ext uri="{BB962C8B-B14F-4D97-AF65-F5344CB8AC3E}">
        <p14:creationId xmlns:p14="http://schemas.microsoft.com/office/powerpoint/2010/main" val="3137299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indent="-274320">
              <a:lnSpc>
                <a:spcPct val="120000"/>
              </a:lnSpc>
              <a:defRPr/>
            </a:pPr>
            <a:r>
              <a:rPr lang="en-US" sz="1200" i="0" dirty="0">
                <a:latin typeface="Avenir Book"/>
                <a:ea typeface="MS PGothic" charset="0"/>
                <a:cs typeface="Avenir Book"/>
              </a:rPr>
              <a:t>Other threats to validity relate to your participants….</a:t>
            </a:r>
          </a:p>
        </p:txBody>
      </p:sp>
      <p:sp>
        <p:nvSpPr>
          <p:cNvPr id="4" name="Slide Number Placeholder 3"/>
          <p:cNvSpPr>
            <a:spLocks noGrp="1"/>
          </p:cNvSpPr>
          <p:nvPr>
            <p:ph type="sldNum" sz="quarter" idx="10"/>
          </p:nvPr>
        </p:nvSpPr>
        <p:spPr/>
        <p:txBody>
          <a:bodyPr/>
          <a:lstStyle/>
          <a:p>
            <a:pPr>
              <a:defRPr/>
            </a:pPr>
            <a:fld id="{F702785C-CF80-0D4C-B81D-7CD5A324781F}" type="slidenum">
              <a:rPr lang="en-US" smtClean="0"/>
              <a:pPr>
                <a:defRPr/>
              </a:pPr>
              <a:t>30</a:t>
            </a:fld>
            <a:endParaRPr lang="en-US"/>
          </a:p>
        </p:txBody>
      </p:sp>
    </p:spTree>
    <p:extLst>
      <p:ext uri="{BB962C8B-B14F-4D97-AF65-F5344CB8AC3E}">
        <p14:creationId xmlns:p14="http://schemas.microsoft.com/office/powerpoint/2010/main" val="31200227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E868EE-4687-7441-B21B-F2B5E141A71E}" type="slidenum">
              <a:rPr lang="en-US" smtClean="0"/>
              <a:pPr/>
              <a:t>31</a:t>
            </a:fld>
            <a:endParaRPr lang="en-US" dirty="0"/>
          </a:p>
        </p:txBody>
      </p:sp>
    </p:spTree>
    <p:extLst>
      <p:ext uri="{BB962C8B-B14F-4D97-AF65-F5344CB8AC3E}">
        <p14:creationId xmlns:p14="http://schemas.microsoft.com/office/powerpoint/2010/main" val="3098681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246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MS PGothic" charset="0"/>
            </a:endParaRPr>
          </a:p>
        </p:txBody>
      </p:sp>
      <p:sp>
        <p:nvSpPr>
          <p:cNvPr id="6246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100">
                <a:solidFill>
                  <a:schemeClr val="tx1"/>
                </a:solidFill>
                <a:latin typeface="Calibri" charset="0"/>
                <a:ea typeface="MS PGothic" charset="0"/>
                <a:cs typeface="MS PGothic" charset="0"/>
              </a:defRPr>
            </a:lvl1pPr>
            <a:lvl2pPr marL="703797" indent="-270691">
              <a:defRPr sz="1100">
                <a:solidFill>
                  <a:schemeClr val="tx1"/>
                </a:solidFill>
                <a:latin typeface="Calibri" charset="0"/>
                <a:ea typeface="MS PGothic" charset="0"/>
                <a:cs typeface="MS PGothic" charset="0"/>
              </a:defRPr>
            </a:lvl2pPr>
            <a:lvl3pPr marL="1082764" indent="-216553">
              <a:defRPr sz="1100">
                <a:solidFill>
                  <a:schemeClr val="tx1"/>
                </a:solidFill>
                <a:latin typeface="Calibri" charset="0"/>
                <a:ea typeface="MS PGothic" charset="0"/>
                <a:cs typeface="MS PGothic" charset="0"/>
              </a:defRPr>
            </a:lvl3pPr>
            <a:lvl4pPr marL="1515869" indent="-216553">
              <a:defRPr sz="1100">
                <a:solidFill>
                  <a:schemeClr val="tx1"/>
                </a:solidFill>
                <a:latin typeface="Calibri" charset="0"/>
                <a:ea typeface="MS PGothic" charset="0"/>
                <a:cs typeface="MS PGothic" charset="0"/>
              </a:defRPr>
            </a:lvl4pPr>
            <a:lvl5pPr marL="1948975" indent="-216553">
              <a:defRPr sz="1100">
                <a:solidFill>
                  <a:schemeClr val="tx1"/>
                </a:solidFill>
                <a:latin typeface="Calibri" charset="0"/>
                <a:ea typeface="MS PGothic" charset="0"/>
                <a:cs typeface="MS PGothic" charset="0"/>
              </a:defRPr>
            </a:lvl5pPr>
            <a:lvl6pPr marL="2382081" indent="-216553" eaLnBrk="0" fontAlgn="base" hangingPunct="0">
              <a:spcBef>
                <a:spcPct val="30000"/>
              </a:spcBef>
              <a:spcAft>
                <a:spcPct val="0"/>
              </a:spcAft>
              <a:defRPr sz="1100">
                <a:solidFill>
                  <a:schemeClr val="tx1"/>
                </a:solidFill>
                <a:latin typeface="Calibri" charset="0"/>
                <a:ea typeface="MS PGothic" charset="0"/>
                <a:cs typeface="MS PGothic" charset="0"/>
              </a:defRPr>
            </a:lvl6pPr>
            <a:lvl7pPr marL="2815186" indent="-216553" eaLnBrk="0" fontAlgn="base" hangingPunct="0">
              <a:spcBef>
                <a:spcPct val="30000"/>
              </a:spcBef>
              <a:spcAft>
                <a:spcPct val="0"/>
              </a:spcAft>
              <a:defRPr sz="1100">
                <a:solidFill>
                  <a:schemeClr val="tx1"/>
                </a:solidFill>
                <a:latin typeface="Calibri" charset="0"/>
                <a:ea typeface="MS PGothic" charset="0"/>
                <a:cs typeface="MS PGothic" charset="0"/>
              </a:defRPr>
            </a:lvl7pPr>
            <a:lvl8pPr marL="3248292" indent="-216553" eaLnBrk="0" fontAlgn="base" hangingPunct="0">
              <a:spcBef>
                <a:spcPct val="30000"/>
              </a:spcBef>
              <a:spcAft>
                <a:spcPct val="0"/>
              </a:spcAft>
              <a:defRPr sz="1100">
                <a:solidFill>
                  <a:schemeClr val="tx1"/>
                </a:solidFill>
                <a:latin typeface="Calibri" charset="0"/>
                <a:ea typeface="MS PGothic" charset="0"/>
                <a:cs typeface="MS PGothic" charset="0"/>
              </a:defRPr>
            </a:lvl8pPr>
            <a:lvl9pPr marL="3681397" indent="-216553" eaLnBrk="0" fontAlgn="base" hangingPunct="0">
              <a:spcBef>
                <a:spcPct val="30000"/>
              </a:spcBef>
              <a:spcAft>
                <a:spcPct val="0"/>
              </a:spcAft>
              <a:defRPr sz="1100">
                <a:solidFill>
                  <a:schemeClr val="tx1"/>
                </a:solidFill>
                <a:latin typeface="Calibri" charset="0"/>
                <a:ea typeface="MS PGothic" charset="0"/>
                <a:cs typeface="MS PGothic" charset="0"/>
              </a:defRPr>
            </a:lvl9pPr>
          </a:lstStyle>
          <a:p>
            <a:fld id="{4EB32DE5-5A65-E448-854A-90DEA316D086}" type="slidenum">
              <a:rPr lang="en-US">
                <a:latin typeface="Garamond" charset="0"/>
              </a:rPr>
              <a:pPr/>
              <a:t>32</a:t>
            </a:fld>
            <a:endParaRPr lang="en-US">
              <a:latin typeface="Garamond" charset="0"/>
            </a:endParaRPr>
          </a:p>
        </p:txBody>
      </p:sp>
    </p:spTree>
    <p:extLst>
      <p:ext uri="{BB962C8B-B14F-4D97-AF65-F5344CB8AC3E}">
        <p14:creationId xmlns:p14="http://schemas.microsoft.com/office/powerpoint/2010/main" val="902944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861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dirty="0">
              <a:latin typeface="Calibri" charset="0"/>
              <a:ea typeface="MS PGothic" charset="0"/>
            </a:endParaRPr>
          </a:p>
        </p:txBody>
      </p:sp>
      <p:sp>
        <p:nvSpPr>
          <p:cNvPr id="6861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100">
                <a:solidFill>
                  <a:schemeClr val="tx1"/>
                </a:solidFill>
                <a:latin typeface="Calibri" charset="0"/>
                <a:ea typeface="MS PGothic" charset="0"/>
                <a:cs typeface="MS PGothic" charset="0"/>
              </a:defRPr>
            </a:lvl1pPr>
            <a:lvl2pPr marL="703797" indent="-270691">
              <a:defRPr sz="1100">
                <a:solidFill>
                  <a:schemeClr val="tx1"/>
                </a:solidFill>
                <a:latin typeface="Calibri" charset="0"/>
                <a:ea typeface="MS PGothic" charset="0"/>
                <a:cs typeface="MS PGothic" charset="0"/>
              </a:defRPr>
            </a:lvl2pPr>
            <a:lvl3pPr marL="1082764" indent="-216553">
              <a:defRPr sz="1100">
                <a:solidFill>
                  <a:schemeClr val="tx1"/>
                </a:solidFill>
                <a:latin typeface="Calibri" charset="0"/>
                <a:ea typeface="MS PGothic" charset="0"/>
                <a:cs typeface="MS PGothic" charset="0"/>
              </a:defRPr>
            </a:lvl3pPr>
            <a:lvl4pPr marL="1515869" indent="-216553">
              <a:defRPr sz="1100">
                <a:solidFill>
                  <a:schemeClr val="tx1"/>
                </a:solidFill>
                <a:latin typeface="Calibri" charset="0"/>
                <a:ea typeface="MS PGothic" charset="0"/>
                <a:cs typeface="MS PGothic" charset="0"/>
              </a:defRPr>
            </a:lvl4pPr>
            <a:lvl5pPr marL="1948975" indent="-216553">
              <a:defRPr sz="1100">
                <a:solidFill>
                  <a:schemeClr val="tx1"/>
                </a:solidFill>
                <a:latin typeface="Calibri" charset="0"/>
                <a:ea typeface="MS PGothic" charset="0"/>
                <a:cs typeface="MS PGothic" charset="0"/>
              </a:defRPr>
            </a:lvl5pPr>
            <a:lvl6pPr marL="2382081" indent="-216553" eaLnBrk="0" fontAlgn="base" hangingPunct="0">
              <a:spcBef>
                <a:spcPct val="30000"/>
              </a:spcBef>
              <a:spcAft>
                <a:spcPct val="0"/>
              </a:spcAft>
              <a:defRPr sz="1100">
                <a:solidFill>
                  <a:schemeClr val="tx1"/>
                </a:solidFill>
                <a:latin typeface="Calibri" charset="0"/>
                <a:ea typeface="MS PGothic" charset="0"/>
                <a:cs typeface="MS PGothic" charset="0"/>
              </a:defRPr>
            </a:lvl6pPr>
            <a:lvl7pPr marL="2815186" indent="-216553" eaLnBrk="0" fontAlgn="base" hangingPunct="0">
              <a:spcBef>
                <a:spcPct val="30000"/>
              </a:spcBef>
              <a:spcAft>
                <a:spcPct val="0"/>
              </a:spcAft>
              <a:defRPr sz="1100">
                <a:solidFill>
                  <a:schemeClr val="tx1"/>
                </a:solidFill>
                <a:latin typeface="Calibri" charset="0"/>
                <a:ea typeface="MS PGothic" charset="0"/>
                <a:cs typeface="MS PGothic" charset="0"/>
              </a:defRPr>
            </a:lvl7pPr>
            <a:lvl8pPr marL="3248292" indent="-216553" eaLnBrk="0" fontAlgn="base" hangingPunct="0">
              <a:spcBef>
                <a:spcPct val="30000"/>
              </a:spcBef>
              <a:spcAft>
                <a:spcPct val="0"/>
              </a:spcAft>
              <a:defRPr sz="1100">
                <a:solidFill>
                  <a:schemeClr val="tx1"/>
                </a:solidFill>
                <a:latin typeface="Calibri" charset="0"/>
                <a:ea typeface="MS PGothic" charset="0"/>
                <a:cs typeface="MS PGothic" charset="0"/>
              </a:defRPr>
            </a:lvl8pPr>
            <a:lvl9pPr marL="3681397" indent="-216553" eaLnBrk="0" fontAlgn="base" hangingPunct="0">
              <a:spcBef>
                <a:spcPct val="30000"/>
              </a:spcBef>
              <a:spcAft>
                <a:spcPct val="0"/>
              </a:spcAft>
              <a:defRPr sz="1100">
                <a:solidFill>
                  <a:schemeClr val="tx1"/>
                </a:solidFill>
                <a:latin typeface="Calibri" charset="0"/>
                <a:ea typeface="MS PGothic" charset="0"/>
                <a:cs typeface="MS PGothic" charset="0"/>
              </a:defRPr>
            </a:lvl9pPr>
          </a:lstStyle>
          <a:p>
            <a:fld id="{52CB99A9-C8E4-9F42-A923-EC46D7783C12}" type="slidenum">
              <a:rPr lang="en-US">
                <a:latin typeface="Garamond" charset="0"/>
              </a:rPr>
              <a:pPr/>
              <a:t>34</a:t>
            </a:fld>
            <a:endParaRPr lang="en-US">
              <a:latin typeface="Garamond" charset="0"/>
            </a:endParaRPr>
          </a:p>
        </p:txBody>
      </p:sp>
    </p:spTree>
    <p:extLst>
      <p:ext uri="{BB962C8B-B14F-4D97-AF65-F5344CB8AC3E}">
        <p14:creationId xmlns:p14="http://schemas.microsoft.com/office/powerpoint/2010/main" val="3355394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656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dirty="0">
                <a:latin typeface="Avenir Book"/>
                <a:ea typeface="MS PGothic" charset="0"/>
                <a:cs typeface="Avenir Book"/>
              </a:rPr>
              <a:t>Use a complete list of all students</a:t>
            </a:r>
          </a:p>
          <a:p>
            <a:endParaRPr lang="en-US" dirty="0">
              <a:latin typeface="Calibri" charset="0"/>
              <a:ea typeface="MS PGothic" charset="0"/>
            </a:endParaRPr>
          </a:p>
        </p:txBody>
      </p:sp>
      <p:sp>
        <p:nvSpPr>
          <p:cNvPr id="6656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100">
                <a:solidFill>
                  <a:schemeClr val="tx1"/>
                </a:solidFill>
                <a:latin typeface="Calibri" charset="0"/>
                <a:ea typeface="MS PGothic" charset="0"/>
                <a:cs typeface="MS PGothic" charset="0"/>
              </a:defRPr>
            </a:lvl1pPr>
            <a:lvl2pPr marL="703797" indent="-270691">
              <a:defRPr sz="1100">
                <a:solidFill>
                  <a:schemeClr val="tx1"/>
                </a:solidFill>
                <a:latin typeface="Calibri" charset="0"/>
                <a:ea typeface="MS PGothic" charset="0"/>
                <a:cs typeface="MS PGothic" charset="0"/>
              </a:defRPr>
            </a:lvl2pPr>
            <a:lvl3pPr marL="1082764" indent="-216553">
              <a:defRPr sz="1100">
                <a:solidFill>
                  <a:schemeClr val="tx1"/>
                </a:solidFill>
                <a:latin typeface="Calibri" charset="0"/>
                <a:ea typeface="MS PGothic" charset="0"/>
                <a:cs typeface="MS PGothic" charset="0"/>
              </a:defRPr>
            </a:lvl3pPr>
            <a:lvl4pPr marL="1515869" indent="-216553">
              <a:defRPr sz="1100">
                <a:solidFill>
                  <a:schemeClr val="tx1"/>
                </a:solidFill>
                <a:latin typeface="Calibri" charset="0"/>
                <a:ea typeface="MS PGothic" charset="0"/>
                <a:cs typeface="MS PGothic" charset="0"/>
              </a:defRPr>
            </a:lvl4pPr>
            <a:lvl5pPr marL="1948975" indent="-216553">
              <a:defRPr sz="1100">
                <a:solidFill>
                  <a:schemeClr val="tx1"/>
                </a:solidFill>
                <a:latin typeface="Calibri" charset="0"/>
                <a:ea typeface="MS PGothic" charset="0"/>
                <a:cs typeface="MS PGothic" charset="0"/>
              </a:defRPr>
            </a:lvl5pPr>
            <a:lvl6pPr marL="2382081" indent="-216553" eaLnBrk="0" fontAlgn="base" hangingPunct="0">
              <a:spcBef>
                <a:spcPct val="30000"/>
              </a:spcBef>
              <a:spcAft>
                <a:spcPct val="0"/>
              </a:spcAft>
              <a:defRPr sz="1100">
                <a:solidFill>
                  <a:schemeClr val="tx1"/>
                </a:solidFill>
                <a:latin typeface="Calibri" charset="0"/>
                <a:ea typeface="MS PGothic" charset="0"/>
                <a:cs typeface="MS PGothic" charset="0"/>
              </a:defRPr>
            </a:lvl6pPr>
            <a:lvl7pPr marL="2815186" indent="-216553" eaLnBrk="0" fontAlgn="base" hangingPunct="0">
              <a:spcBef>
                <a:spcPct val="30000"/>
              </a:spcBef>
              <a:spcAft>
                <a:spcPct val="0"/>
              </a:spcAft>
              <a:defRPr sz="1100">
                <a:solidFill>
                  <a:schemeClr val="tx1"/>
                </a:solidFill>
                <a:latin typeface="Calibri" charset="0"/>
                <a:ea typeface="MS PGothic" charset="0"/>
                <a:cs typeface="MS PGothic" charset="0"/>
              </a:defRPr>
            </a:lvl7pPr>
            <a:lvl8pPr marL="3248292" indent="-216553" eaLnBrk="0" fontAlgn="base" hangingPunct="0">
              <a:spcBef>
                <a:spcPct val="30000"/>
              </a:spcBef>
              <a:spcAft>
                <a:spcPct val="0"/>
              </a:spcAft>
              <a:defRPr sz="1100">
                <a:solidFill>
                  <a:schemeClr val="tx1"/>
                </a:solidFill>
                <a:latin typeface="Calibri" charset="0"/>
                <a:ea typeface="MS PGothic" charset="0"/>
                <a:cs typeface="MS PGothic" charset="0"/>
              </a:defRPr>
            </a:lvl8pPr>
            <a:lvl9pPr marL="3681397" indent="-216553" eaLnBrk="0" fontAlgn="base" hangingPunct="0">
              <a:spcBef>
                <a:spcPct val="30000"/>
              </a:spcBef>
              <a:spcAft>
                <a:spcPct val="0"/>
              </a:spcAft>
              <a:defRPr sz="1100">
                <a:solidFill>
                  <a:schemeClr val="tx1"/>
                </a:solidFill>
                <a:latin typeface="Calibri" charset="0"/>
                <a:ea typeface="MS PGothic" charset="0"/>
                <a:cs typeface="MS PGothic" charset="0"/>
              </a:defRPr>
            </a:lvl9pPr>
          </a:lstStyle>
          <a:p>
            <a:fld id="{F0F8EA4C-77C9-5B4A-8685-401AA1BB6980}" type="slidenum">
              <a:rPr lang="en-US">
                <a:latin typeface="Garamond" charset="0"/>
              </a:rPr>
              <a:pPr/>
              <a:t>35</a:t>
            </a:fld>
            <a:endParaRPr lang="en-US">
              <a:latin typeface="Garamond" charset="0"/>
            </a:endParaRPr>
          </a:p>
        </p:txBody>
      </p:sp>
    </p:spTree>
    <p:extLst>
      <p:ext uri="{BB962C8B-B14F-4D97-AF65-F5344CB8AC3E}">
        <p14:creationId xmlns:p14="http://schemas.microsoft.com/office/powerpoint/2010/main" val="1935134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MS PGothic" charset="0"/>
            </a:endParaRPr>
          </a:p>
        </p:txBody>
      </p:sp>
      <p:sp>
        <p:nvSpPr>
          <p:cNvPr id="6451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100">
                <a:solidFill>
                  <a:schemeClr val="tx1"/>
                </a:solidFill>
                <a:latin typeface="Calibri" charset="0"/>
                <a:ea typeface="MS PGothic" charset="0"/>
                <a:cs typeface="MS PGothic" charset="0"/>
              </a:defRPr>
            </a:lvl1pPr>
            <a:lvl2pPr marL="703797" indent="-270691">
              <a:defRPr sz="1100">
                <a:solidFill>
                  <a:schemeClr val="tx1"/>
                </a:solidFill>
                <a:latin typeface="Calibri" charset="0"/>
                <a:ea typeface="MS PGothic" charset="0"/>
                <a:cs typeface="MS PGothic" charset="0"/>
              </a:defRPr>
            </a:lvl2pPr>
            <a:lvl3pPr marL="1082764" indent="-216553">
              <a:defRPr sz="1100">
                <a:solidFill>
                  <a:schemeClr val="tx1"/>
                </a:solidFill>
                <a:latin typeface="Calibri" charset="0"/>
                <a:ea typeface="MS PGothic" charset="0"/>
                <a:cs typeface="MS PGothic" charset="0"/>
              </a:defRPr>
            </a:lvl3pPr>
            <a:lvl4pPr marL="1515869" indent="-216553">
              <a:defRPr sz="1100">
                <a:solidFill>
                  <a:schemeClr val="tx1"/>
                </a:solidFill>
                <a:latin typeface="Calibri" charset="0"/>
                <a:ea typeface="MS PGothic" charset="0"/>
                <a:cs typeface="MS PGothic" charset="0"/>
              </a:defRPr>
            </a:lvl4pPr>
            <a:lvl5pPr marL="1948975" indent="-216553">
              <a:defRPr sz="1100">
                <a:solidFill>
                  <a:schemeClr val="tx1"/>
                </a:solidFill>
                <a:latin typeface="Calibri" charset="0"/>
                <a:ea typeface="MS PGothic" charset="0"/>
                <a:cs typeface="MS PGothic" charset="0"/>
              </a:defRPr>
            </a:lvl5pPr>
            <a:lvl6pPr marL="2382081" indent="-216553" eaLnBrk="0" fontAlgn="base" hangingPunct="0">
              <a:spcBef>
                <a:spcPct val="30000"/>
              </a:spcBef>
              <a:spcAft>
                <a:spcPct val="0"/>
              </a:spcAft>
              <a:defRPr sz="1100">
                <a:solidFill>
                  <a:schemeClr val="tx1"/>
                </a:solidFill>
                <a:latin typeface="Calibri" charset="0"/>
                <a:ea typeface="MS PGothic" charset="0"/>
                <a:cs typeface="MS PGothic" charset="0"/>
              </a:defRPr>
            </a:lvl6pPr>
            <a:lvl7pPr marL="2815186" indent="-216553" eaLnBrk="0" fontAlgn="base" hangingPunct="0">
              <a:spcBef>
                <a:spcPct val="30000"/>
              </a:spcBef>
              <a:spcAft>
                <a:spcPct val="0"/>
              </a:spcAft>
              <a:defRPr sz="1100">
                <a:solidFill>
                  <a:schemeClr val="tx1"/>
                </a:solidFill>
                <a:latin typeface="Calibri" charset="0"/>
                <a:ea typeface="MS PGothic" charset="0"/>
                <a:cs typeface="MS PGothic" charset="0"/>
              </a:defRPr>
            </a:lvl7pPr>
            <a:lvl8pPr marL="3248292" indent="-216553" eaLnBrk="0" fontAlgn="base" hangingPunct="0">
              <a:spcBef>
                <a:spcPct val="30000"/>
              </a:spcBef>
              <a:spcAft>
                <a:spcPct val="0"/>
              </a:spcAft>
              <a:defRPr sz="1100">
                <a:solidFill>
                  <a:schemeClr val="tx1"/>
                </a:solidFill>
                <a:latin typeface="Calibri" charset="0"/>
                <a:ea typeface="MS PGothic" charset="0"/>
                <a:cs typeface="MS PGothic" charset="0"/>
              </a:defRPr>
            </a:lvl8pPr>
            <a:lvl9pPr marL="3681397" indent="-216553" eaLnBrk="0" fontAlgn="base" hangingPunct="0">
              <a:spcBef>
                <a:spcPct val="30000"/>
              </a:spcBef>
              <a:spcAft>
                <a:spcPct val="0"/>
              </a:spcAft>
              <a:defRPr sz="1100">
                <a:solidFill>
                  <a:schemeClr val="tx1"/>
                </a:solidFill>
                <a:latin typeface="Calibri" charset="0"/>
                <a:ea typeface="MS PGothic" charset="0"/>
                <a:cs typeface="MS PGothic" charset="0"/>
              </a:defRPr>
            </a:lvl9pPr>
          </a:lstStyle>
          <a:p>
            <a:fld id="{D38A9660-9199-1446-AA54-78E2376DB186}" type="slidenum">
              <a:rPr lang="en-US">
                <a:latin typeface="Garamond" charset="0"/>
              </a:rPr>
              <a:pPr/>
              <a:t>36</a:t>
            </a:fld>
            <a:endParaRPr lang="en-US">
              <a:latin typeface="Garamond" charset="0"/>
            </a:endParaRPr>
          </a:p>
        </p:txBody>
      </p:sp>
    </p:spTree>
    <p:extLst>
      <p:ext uri="{BB962C8B-B14F-4D97-AF65-F5344CB8AC3E}">
        <p14:creationId xmlns:p14="http://schemas.microsoft.com/office/powerpoint/2010/main" val="898524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90D404E-BC09-4D40-BCCB-BB1272B874BC}" type="slidenum">
              <a:rPr lang="en-US" smtClean="0"/>
              <a:pPr/>
              <a:t>37</a:t>
            </a:fld>
            <a:endParaRPr lang="en-US"/>
          </a:p>
        </p:txBody>
      </p:sp>
    </p:spTree>
    <p:extLst>
      <p:ext uri="{BB962C8B-B14F-4D97-AF65-F5344CB8AC3E}">
        <p14:creationId xmlns:p14="http://schemas.microsoft.com/office/powerpoint/2010/main" val="3897182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E868EE-4687-7441-B21B-F2B5E141A71E}" type="slidenum">
              <a:rPr lang="en-US" smtClean="0"/>
              <a:pPr/>
              <a:t>3</a:t>
            </a:fld>
            <a:endParaRPr lang="en-US" dirty="0"/>
          </a:p>
        </p:txBody>
      </p:sp>
    </p:spTree>
    <p:extLst>
      <p:ext uri="{BB962C8B-B14F-4D97-AF65-F5344CB8AC3E}">
        <p14:creationId xmlns:p14="http://schemas.microsoft.com/office/powerpoint/2010/main" val="1518484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E868EE-4687-7441-B21B-F2B5E141A71E}" type="slidenum">
              <a:rPr lang="en-US" smtClean="0"/>
              <a:pPr/>
              <a:t>5</a:t>
            </a:fld>
            <a:endParaRPr lang="en-US" dirty="0"/>
          </a:p>
        </p:txBody>
      </p:sp>
    </p:spTree>
    <p:extLst>
      <p:ext uri="{BB962C8B-B14F-4D97-AF65-F5344CB8AC3E}">
        <p14:creationId xmlns:p14="http://schemas.microsoft.com/office/powerpoint/2010/main" val="4047110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843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https://www.youtube.com/watch?v=dUM-qqRsTx8</a:t>
            </a:r>
          </a:p>
        </p:txBody>
      </p:sp>
      <p:sp>
        <p:nvSpPr>
          <p:cNvPr id="1843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Garamond" charset="0"/>
                <a:ea typeface="MS PGothic" charset="0"/>
                <a:cs typeface="MS PGothic" charset="0"/>
              </a:defRPr>
            </a:lvl1pPr>
            <a:lvl2pPr marL="703797" indent="-270691">
              <a:defRPr>
                <a:solidFill>
                  <a:schemeClr val="tx1"/>
                </a:solidFill>
                <a:latin typeface="Garamond" charset="0"/>
                <a:ea typeface="MS PGothic" charset="0"/>
                <a:cs typeface="MS PGothic" charset="0"/>
              </a:defRPr>
            </a:lvl2pPr>
            <a:lvl3pPr marL="1082764" indent="-216553">
              <a:defRPr>
                <a:solidFill>
                  <a:schemeClr val="tx1"/>
                </a:solidFill>
                <a:latin typeface="Garamond" charset="0"/>
                <a:ea typeface="MS PGothic" charset="0"/>
                <a:cs typeface="MS PGothic" charset="0"/>
              </a:defRPr>
            </a:lvl3pPr>
            <a:lvl4pPr marL="1515869" indent="-216553">
              <a:defRPr>
                <a:solidFill>
                  <a:schemeClr val="tx1"/>
                </a:solidFill>
                <a:latin typeface="Garamond" charset="0"/>
                <a:ea typeface="MS PGothic" charset="0"/>
                <a:cs typeface="MS PGothic" charset="0"/>
              </a:defRPr>
            </a:lvl4pPr>
            <a:lvl5pPr marL="1948975" indent="-216553">
              <a:defRPr>
                <a:solidFill>
                  <a:schemeClr val="tx1"/>
                </a:solidFill>
                <a:latin typeface="Garamond" charset="0"/>
                <a:ea typeface="MS PGothic" charset="0"/>
                <a:cs typeface="MS PGothic" charset="0"/>
              </a:defRPr>
            </a:lvl5pPr>
            <a:lvl6pPr marL="2382081" indent="-216553" eaLnBrk="0" fontAlgn="base" hangingPunct="0">
              <a:spcBef>
                <a:spcPct val="0"/>
              </a:spcBef>
              <a:spcAft>
                <a:spcPct val="0"/>
              </a:spcAft>
              <a:defRPr>
                <a:solidFill>
                  <a:schemeClr val="tx1"/>
                </a:solidFill>
                <a:latin typeface="Garamond" charset="0"/>
                <a:ea typeface="MS PGothic" charset="0"/>
                <a:cs typeface="MS PGothic" charset="0"/>
              </a:defRPr>
            </a:lvl6pPr>
            <a:lvl7pPr marL="2815186" indent="-216553" eaLnBrk="0" fontAlgn="base" hangingPunct="0">
              <a:spcBef>
                <a:spcPct val="0"/>
              </a:spcBef>
              <a:spcAft>
                <a:spcPct val="0"/>
              </a:spcAft>
              <a:defRPr>
                <a:solidFill>
                  <a:schemeClr val="tx1"/>
                </a:solidFill>
                <a:latin typeface="Garamond" charset="0"/>
                <a:ea typeface="MS PGothic" charset="0"/>
                <a:cs typeface="MS PGothic" charset="0"/>
              </a:defRPr>
            </a:lvl7pPr>
            <a:lvl8pPr marL="3248292" indent="-216553" eaLnBrk="0" fontAlgn="base" hangingPunct="0">
              <a:spcBef>
                <a:spcPct val="0"/>
              </a:spcBef>
              <a:spcAft>
                <a:spcPct val="0"/>
              </a:spcAft>
              <a:defRPr>
                <a:solidFill>
                  <a:schemeClr val="tx1"/>
                </a:solidFill>
                <a:latin typeface="Garamond" charset="0"/>
                <a:ea typeface="MS PGothic" charset="0"/>
                <a:cs typeface="MS PGothic" charset="0"/>
              </a:defRPr>
            </a:lvl8pPr>
            <a:lvl9pPr marL="3681397" indent="-216553" eaLnBrk="0" fontAlgn="base" hangingPunct="0">
              <a:spcBef>
                <a:spcPct val="0"/>
              </a:spcBef>
              <a:spcAft>
                <a:spcPct val="0"/>
              </a:spcAft>
              <a:defRPr>
                <a:solidFill>
                  <a:schemeClr val="tx1"/>
                </a:solidFill>
                <a:latin typeface="Garamond" charset="0"/>
                <a:ea typeface="MS PGothic" charset="0"/>
                <a:cs typeface="MS PGothic" charset="0"/>
              </a:defRPr>
            </a:lvl9pPr>
          </a:lstStyle>
          <a:p>
            <a:fld id="{84BBF418-6032-4845-B749-AB405C158E8D}" type="slidenum">
              <a:rPr lang="en-US"/>
              <a:pPr/>
              <a:t>8</a:t>
            </a:fld>
            <a:endParaRPr lang="en-US"/>
          </a:p>
        </p:txBody>
      </p:sp>
    </p:spTree>
    <p:extLst>
      <p:ext uri="{BB962C8B-B14F-4D97-AF65-F5344CB8AC3E}">
        <p14:creationId xmlns:p14="http://schemas.microsoft.com/office/powerpoint/2010/main" val="601310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Clr>
                <a:srgbClr val="000000"/>
              </a:buClr>
              <a:buSzPts val="1400"/>
              <a:buFont typeface="Arial"/>
              <a:buNone/>
            </a:pPr>
            <a:endParaRPr>
              <a:sym typeface="Calibri"/>
            </a:endParaRPr>
          </a:p>
        </p:txBody>
      </p:sp>
      <p:sp>
        <p:nvSpPr>
          <p:cNvPr id="275" name="Google Shape;275;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0600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2400" dirty="0" smtClean="0">
                <a:latin typeface="Arial" charset="0"/>
                <a:ea typeface="MS PGothic" charset="0"/>
              </a:rPr>
              <a:t>Paper-and-pencil surveys = </a:t>
            </a:r>
            <a:r>
              <a:rPr lang="en-US" sz="2400" dirty="0" smtClean="0">
                <a:solidFill>
                  <a:srgbClr val="36CF31"/>
                </a:solidFill>
                <a:latin typeface="Arial" charset="0"/>
                <a:ea typeface="MS PGothic" charset="0"/>
              </a:rPr>
              <a:t>inexpensive</a:t>
            </a:r>
          </a:p>
          <a:p>
            <a:r>
              <a:rPr lang="en-US" sz="2400" dirty="0" smtClean="0">
                <a:latin typeface="Arial" charset="0"/>
                <a:ea typeface="MS PGothic" charset="0"/>
              </a:rPr>
              <a:t>Some behavioral measures = </a:t>
            </a:r>
            <a:r>
              <a:rPr lang="en-US" sz="2400" dirty="0" smtClean="0">
                <a:solidFill>
                  <a:schemeClr val="accent6"/>
                </a:solidFill>
                <a:latin typeface="Arial" charset="0"/>
                <a:ea typeface="MS PGothic" charset="0"/>
              </a:rPr>
              <a:t>variable, midrange</a:t>
            </a:r>
            <a:endParaRPr lang="en-US" sz="2400" dirty="0" smtClean="0">
              <a:latin typeface="Arial" charset="0"/>
              <a:ea typeface="MS PGothic" charset="0"/>
            </a:endParaRPr>
          </a:p>
          <a:p>
            <a:pPr eaLnBrk="1" hangingPunct="1"/>
            <a:r>
              <a:rPr lang="en-US" sz="2400" dirty="0" smtClean="0">
                <a:latin typeface="Arial" charset="0"/>
                <a:ea typeface="MS PGothic" charset="0"/>
              </a:rPr>
              <a:t>Video-taped interviews = </a:t>
            </a:r>
            <a:r>
              <a:rPr lang="en-US" sz="2400" dirty="0" smtClean="0">
                <a:solidFill>
                  <a:schemeClr val="accent6"/>
                </a:solidFill>
                <a:latin typeface="Arial" charset="0"/>
                <a:ea typeface="MS PGothic" charset="0"/>
              </a:rPr>
              <a:t>expensive</a:t>
            </a:r>
          </a:p>
          <a:p>
            <a:pPr lvl="1" eaLnBrk="1" hangingPunct="1">
              <a:spcAft>
                <a:spcPts val="600"/>
              </a:spcAft>
            </a:pPr>
            <a:r>
              <a:rPr lang="en-US" sz="2000" dirty="0" smtClean="0">
                <a:latin typeface="Arial" charset="0"/>
                <a:ea typeface="MS PGothic" charset="0"/>
              </a:rPr>
              <a:t>Cost of equipment</a:t>
            </a:r>
          </a:p>
          <a:p>
            <a:pPr lvl="1" eaLnBrk="1" hangingPunct="1">
              <a:spcAft>
                <a:spcPts val="600"/>
              </a:spcAft>
            </a:pPr>
            <a:r>
              <a:rPr lang="en-US" sz="2000" dirty="0" smtClean="0">
                <a:latin typeface="Arial" charset="0"/>
                <a:ea typeface="MS PGothic" charset="0"/>
              </a:rPr>
              <a:t>Cost of multiple raters to review and rate observations</a:t>
            </a:r>
          </a:p>
          <a:p>
            <a:pPr lvl="1" eaLnBrk="1" hangingPunct="1">
              <a:spcAft>
                <a:spcPts val="600"/>
              </a:spcAft>
            </a:pPr>
            <a:r>
              <a:rPr lang="en-US" sz="2000" dirty="0" smtClean="0">
                <a:latin typeface="Arial" charset="0"/>
                <a:ea typeface="MS PGothic" charset="0"/>
              </a:rPr>
              <a:t>Time-consuming!</a:t>
            </a:r>
          </a:p>
          <a:p>
            <a:pPr eaLnBrk="1" hangingPunct="1"/>
            <a:r>
              <a:rPr lang="en-US" sz="2400" dirty="0" smtClean="0">
                <a:latin typeface="Arial" charset="0"/>
                <a:ea typeface="MS PGothic" charset="0"/>
              </a:rPr>
              <a:t>fMRI = </a:t>
            </a:r>
            <a:r>
              <a:rPr lang="en-US" sz="2400" dirty="0" smtClean="0">
                <a:solidFill>
                  <a:srgbClr val="FF0000"/>
                </a:solidFill>
                <a:latin typeface="Arial" charset="0"/>
                <a:ea typeface="MS PGothic" charset="0"/>
              </a:rPr>
              <a:t>very expensive</a:t>
            </a:r>
          </a:p>
          <a:p>
            <a:pPr lvl="1" eaLnBrk="1" hangingPunct="1">
              <a:spcAft>
                <a:spcPts val="600"/>
              </a:spcAft>
            </a:pPr>
            <a:r>
              <a:rPr lang="en-US" sz="2000" dirty="0" smtClean="0">
                <a:latin typeface="Arial" charset="0"/>
                <a:ea typeface="MS PGothic" charset="0"/>
              </a:rPr>
              <a:t>Training for administrator, interpreter, observer</a:t>
            </a:r>
          </a:p>
          <a:p>
            <a:pPr lvl="1" eaLnBrk="1" hangingPunct="1">
              <a:spcAft>
                <a:spcPts val="600"/>
              </a:spcAft>
            </a:pPr>
            <a:r>
              <a:rPr lang="en-US" sz="2000" dirty="0" smtClean="0">
                <a:latin typeface="Arial" charset="0"/>
                <a:ea typeface="MS PGothic" charset="0"/>
              </a:rPr>
              <a:t>Facilities</a:t>
            </a:r>
          </a:p>
          <a:p>
            <a:pPr lvl="1" eaLnBrk="1" hangingPunct="1">
              <a:spcAft>
                <a:spcPts val="600"/>
              </a:spcAft>
            </a:pPr>
            <a:r>
              <a:rPr lang="en-US" sz="2000" dirty="0" smtClean="0">
                <a:latin typeface="Arial" charset="0"/>
                <a:ea typeface="MS PGothic" charset="0"/>
              </a:rPr>
              <a:t>EQUIPMENT</a:t>
            </a:r>
          </a:p>
          <a:p>
            <a:pPr lvl="1" eaLnBrk="1" hangingPunct="1">
              <a:spcAft>
                <a:spcPts val="600"/>
              </a:spcAft>
            </a:pPr>
            <a:r>
              <a:rPr lang="en-US" sz="2000" dirty="0" smtClean="0">
                <a:latin typeface="Arial" charset="0"/>
                <a:ea typeface="MS PGothic" charset="0"/>
              </a:rPr>
              <a:t>Time-consuming! One participant per session</a:t>
            </a:r>
          </a:p>
          <a:p>
            <a:endParaRPr lang="en-US" dirty="0"/>
          </a:p>
        </p:txBody>
      </p:sp>
      <p:sp>
        <p:nvSpPr>
          <p:cNvPr id="4" name="Slide Number Placeholder 3"/>
          <p:cNvSpPr>
            <a:spLocks noGrp="1"/>
          </p:cNvSpPr>
          <p:nvPr>
            <p:ph type="sldNum" sz="quarter" idx="10"/>
          </p:nvPr>
        </p:nvSpPr>
        <p:spPr/>
        <p:txBody>
          <a:bodyPr/>
          <a:lstStyle/>
          <a:p>
            <a:fld id="{17E868EE-4687-7441-B21B-F2B5E141A71E}" type="slidenum">
              <a:rPr lang="en-US" smtClean="0"/>
              <a:pPr/>
              <a:t>12</a:t>
            </a:fld>
            <a:endParaRPr lang="en-US" dirty="0"/>
          </a:p>
        </p:txBody>
      </p:sp>
    </p:spTree>
    <p:extLst>
      <p:ext uri="{BB962C8B-B14F-4D97-AF65-F5344CB8AC3E}">
        <p14:creationId xmlns:p14="http://schemas.microsoft.com/office/powerpoint/2010/main" val="660456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can all</a:t>
            </a:r>
            <a:r>
              <a:rPr lang="en-US" baseline="0" dirty="0"/>
              <a:t> serve to limit external validity</a:t>
            </a:r>
            <a:endParaRPr lang="en-US" dirty="0"/>
          </a:p>
        </p:txBody>
      </p:sp>
      <p:sp>
        <p:nvSpPr>
          <p:cNvPr id="4" name="Slide Number Placeholder 3"/>
          <p:cNvSpPr>
            <a:spLocks noGrp="1"/>
          </p:cNvSpPr>
          <p:nvPr>
            <p:ph type="sldNum" sz="quarter" idx="10"/>
          </p:nvPr>
        </p:nvSpPr>
        <p:spPr/>
        <p:txBody>
          <a:bodyPr/>
          <a:lstStyle/>
          <a:p>
            <a:pPr>
              <a:defRPr/>
            </a:pPr>
            <a:fld id="{F702785C-CF80-0D4C-B81D-7CD5A324781F}" type="slidenum">
              <a:rPr lang="en-US" smtClean="0"/>
              <a:pPr>
                <a:defRPr/>
              </a:pPr>
              <a:t>14</a:t>
            </a:fld>
            <a:endParaRPr lang="en-US"/>
          </a:p>
        </p:txBody>
      </p:sp>
    </p:spTree>
    <p:extLst>
      <p:ext uri="{BB962C8B-B14F-4D97-AF65-F5344CB8AC3E}">
        <p14:creationId xmlns:p14="http://schemas.microsoft.com/office/powerpoint/2010/main" val="4113367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575971">
              <a:lnSpc>
                <a:spcPct val="90000"/>
              </a:lnSpc>
            </a:pPr>
            <a:r>
              <a:rPr lang="en-US" dirty="0">
                <a:solidFill>
                  <a:srgbClr val="E36B21"/>
                </a:solidFill>
                <a:latin typeface="Calibri" charset="0"/>
                <a:ea typeface="MS PGothic" charset="0"/>
              </a:rPr>
              <a:t>Extraneous variables are any variables that are present in the study that you are not measuring for the study.  Every study has a slew of extraneous variables, and we usually account for these.</a:t>
            </a:r>
          </a:p>
          <a:p>
            <a:pPr indent="-575971">
              <a:lnSpc>
                <a:spcPct val="90000"/>
              </a:lnSpc>
            </a:pPr>
            <a:endParaRPr lang="en-US" dirty="0">
              <a:solidFill>
                <a:srgbClr val="E36B21"/>
              </a:solidFill>
              <a:latin typeface="Calibri" charset="0"/>
              <a:ea typeface="MS PGothic" charset="0"/>
            </a:endParaRPr>
          </a:p>
          <a:p>
            <a:pPr indent="-575971">
              <a:lnSpc>
                <a:spcPct val="90000"/>
              </a:lnSpc>
            </a:pPr>
            <a:r>
              <a:rPr lang="en-US" dirty="0">
                <a:solidFill>
                  <a:srgbClr val="E36B21"/>
                </a:solidFill>
                <a:latin typeface="Calibri" charset="0"/>
                <a:ea typeface="MS PGothic" charset="0"/>
              </a:rPr>
              <a:t>A confound is an extraneous variable that has two important characteristics: it influences the DV, and it varies systematically with the IV.</a:t>
            </a:r>
          </a:p>
          <a:p>
            <a:pPr indent="-575971">
              <a:lnSpc>
                <a:spcPct val="90000"/>
              </a:lnSpc>
              <a:buFontTx/>
              <a:buChar char="-"/>
            </a:pPr>
            <a:r>
              <a:rPr lang="en-US" dirty="0">
                <a:solidFill>
                  <a:srgbClr val="E36B21"/>
                </a:solidFill>
                <a:latin typeface="Calibri" charset="0"/>
                <a:ea typeface="MS PGothic" charset="0"/>
              </a:rPr>
              <a:t>If your extraneous variable </a:t>
            </a:r>
            <a:r>
              <a:rPr lang="en-US" dirty="0" err="1">
                <a:solidFill>
                  <a:srgbClr val="E36B21"/>
                </a:solidFill>
                <a:latin typeface="Calibri" charset="0"/>
                <a:ea typeface="MS PGothic" charset="0"/>
              </a:rPr>
              <a:t>doesn</a:t>
            </a:r>
            <a:r>
              <a:rPr lang="ja-JP" altLang="en-US" dirty="0">
                <a:solidFill>
                  <a:srgbClr val="E36B21"/>
                </a:solidFill>
                <a:latin typeface="Calibri" charset="0"/>
                <a:ea typeface="MS PGothic" charset="0"/>
              </a:rPr>
              <a:t>’</a:t>
            </a:r>
            <a:r>
              <a:rPr lang="en-US" altLang="ja-JP" dirty="0">
                <a:solidFill>
                  <a:srgbClr val="E36B21"/>
                </a:solidFill>
                <a:latin typeface="Calibri" charset="0"/>
                <a:ea typeface="MS PGothic" charset="0"/>
              </a:rPr>
              <a:t>t influence the DV, then it </a:t>
            </a:r>
            <a:r>
              <a:rPr lang="en-US" altLang="ja-JP" dirty="0" err="1">
                <a:solidFill>
                  <a:srgbClr val="E36B21"/>
                </a:solidFill>
                <a:latin typeface="Calibri" charset="0"/>
                <a:ea typeface="MS PGothic" charset="0"/>
              </a:rPr>
              <a:t>isn</a:t>
            </a:r>
            <a:r>
              <a:rPr lang="ja-JP" altLang="en-US" dirty="0">
                <a:solidFill>
                  <a:srgbClr val="E36B21"/>
                </a:solidFill>
                <a:latin typeface="Calibri" charset="0"/>
                <a:ea typeface="MS PGothic" charset="0"/>
              </a:rPr>
              <a:t>’</a:t>
            </a:r>
            <a:r>
              <a:rPr lang="en-US" altLang="ja-JP" dirty="0">
                <a:solidFill>
                  <a:srgbClr val="E36B21"/>
                </a:solidFill>
                <a:latin typeface="Calibri" charset="0"/>
                <a:ea typeface="MS PGothic" charset="0"/>
              </a:rPr>
              <a:t>t a confound and you don</a:t>
            </a:r>
            <a:r>
              <a:rPr lang="ja-JP" altLang="en-US" dirty="0">
                <a:solidFill>
                  <a:srgbClr val="E36B21"/>
                </a:solidFill>
                <a:latin typeface="Calibri" charset="0"/>
                <a:ea typeface="MS PGothic" charset="0"/>
              </a:rPr>
              <a:t>’</a:t>
            </a:r>
            <a:r>
              <a:rPr lang="en-US" altLang="ja-JP" dirty="0">
                <a:solidFill>
                  <a:srgbClr val="E36B21"/>
                </a:solidFill>
                <a:latin typeface="Calibri" charset="0"/>
                <a:ea typeface="MS PGothic" charset="0"/>
              </a:rPr>
              <a:t>t have to worry about it.</a:t>
            </a:r>
          </a:p>
          <a:p>
            <a:r>
              <a:rPr lang="en-US" dirty="0">
                <a:latin typeface="Calibri" charset="0"/>
                <a:ea typeface="MS PGothic" charset="0"/>
              </a:rPr>
              <a:t>There are three categories of confounding variables: READ BIG BULLET POINTS</a:t>
            </a:r>
          </a:p>
          <a:p>
            <a:r>
              <a:rPr lang="en-US" dirty="0">
                <a:latin typeface="Calibri" charset="0"/>
                <a:ea typeface="MS PGothic" charset="0"/>
              </a:rPr>
              <a:t>General</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latin typeface="Avenir Book"/>
                <a:cs typeface="Avenir Book"/>
              </a:rPr>
              <a:t>Environmental variables</a:t>
            </a:r>
            <a:endParaRPr lang="en-US" dirty="0">
              <a:latin typeface="Calibri" charset="0"/>
              <a:ea typeface="MS PGothic" charset="0"/>
            </a:endParaRPr>
          </a:p>
          <a:p>
            <a:r>
              <a:rPr lang="en-US" dirty="0">
                <a:latin typeface="Calibri" charset="0"/>
                <a:ea typeface="MS PGothic" charset="0"/>
              </a:rPr>
              <a:t>Group-related</a:t>
            </a:r>
          </a:p>
          <a:p>
            <a:pPr lvl="1">
              <a:buFontTx/>
              <a:buChar char="•"/>
            </a:pPr>
            <a:r>
              <a:rPr lang="en-US" dirty="0">
                <a:latin typeface="Calibri" charset="0"/>
                <a:ea typeface="MS PGothic" charset="0"/>
              </a:rPr>
              <a:t>Assignment bias occurs when the process used to assign different participants to different treatments produces groups of individuals with noticeably different characteristics</a:t>
            </a:r>
          </a:p>
          <a:p>
            <a:r>
              <a:rPr lang="en-US" dirty="0">
                <a:latin typeface="Calibri" charset="0"/>
                <a:ea typeface="MS PGothic" charset="0"/>
              </a:rPr>
              <a:t>Time-related</a:t>
            </a:r>
          </a:p>
          <a:p>
            <a:pPr lvl="1">
              <a:buFontTx/>
              <a:buChar char="•"/>
            </a:pPr>
            <a:r>
              <a:rPr lang="en-US" dirty="0">
                <a:latin typeface="Calibri" charset="0"/>
                <a:ea typeface="MS PGothic" charset="0"/>
              </a:rPr>
              <a:t>Regression toward the mean:  a mathematical phenomenon in which extreme scores (high or low) on one measurement tend to be less extreme on a second measurement.  Regression is a threat to internal validity because changes that occur in participants</a:t>
            </a:r>
            <a:r>
              <a:rPr lang="ja-JP" altLang="en-US" dirty="0">
                <a:latin typeface="Calibri" charset="0"/>
                <a:ea typeface="MS PGothic" charset="0"/>
              </a:rPr>
              <a:t>’</a:t>
            </a:r>
            <a:r>
              <a:rPr lang="en-US" altLang="ja-JP" dirty="0">
                <a:latin typeface="Calibri" charset="0"/>
                <a:ea typeface="MS PGothic" charset="0"/>
              </a:rPr>
              <a:t> scores from one treatment to the next can be caused by regression instead of the treatments.</a:t>
            </a:r>
            <a:endParaRPr lang="en-US" dirty="0">
              <a:latin typeface="Calibri" charset="0"/>
              <a:ea typeface="MS PGothic" charset="0"/>
            </a:endParaRPr>
          </a:p>
          <a:p>
            <a:pPr indent="-575971">
              <a:lnSpc>
                <a:spcPct val="90000"/>
              </a:lnSpc>
              <a:buFontTx/>
              <a:buChar char="-"/>
            </a:pPr>
            <a:endParaRPr lang="en-US" dirty="0">
              <a:latin typeface="Calibri" charset="0"/>
              <a:ea typeface="MS PGothic" charset="0"/>
            </a:endParaRPr>
          </a:p>
          <a:p>
            <a:pPr indent="-575971"/>
            <a:endParaRPr lang="en-US" dirty="0">
              <a:latin typeface="Calibri" charset="0"/>
              <a:ea typeface="MS PGothic" charset="0"/>
            </a:endParaRPr>
          </a:p>
        </p:txBody>
      </p:sp>
      <p:sp>
        <p:nvSpPr>
          <p:cNvPr id="4" name="Slide Number Placeholder 3"/>
          <p:cNvSpPr>
            <a:spLocks noGrp="1"/>
          </p:cNvSpPr>
          <p:nvPr>
            <p:ph type="sldNum" sz="quarter" idx="10"/>
          </p:nvPr>
        </p:nvSpPr>
        <p:spPr/>
        <p:txBody>
          <a:bodyPr/>
          <a:lstStyle/>
          <a:p>
            <a:pPr>
              <a:defRPr/>
            </a:pPr>
            <a:fld id="{F702785C-CF80-0D4C-B81D-7CD5A324781F}" type="slidenum">
              <a:rPr lang="en-US" smtClean="0"/>
              <a:pPr>
                <a:defRPr/>
              </a:pPr>
              <a:t>15</a:t>
            </a:fld>
            <a:endParaRPr lang="en-US"/>
          </a:p>
        </p:txBody>
      </p:sp>
    </p:spTree>
    <p:extLst>
      <p:ext uri="{BB962C8B-B14F-4D97-AF65-F5344CB8AC3E}">
        <p14:creationId xmlns:p14="http://schemas.microsoft.com/office/powerpoint/2010/main" val="1971528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9853683-AA6C-5546-B791-308D0D335753}" type="datetimeFigureOut">
              <a:rPr lang="en-US" smtClean="0"/>
              <a:pPr/>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853683-AA6C-5546-B791-308D0D335753}" type="datetimeFigureOut">
              <a:rPr lang="en-US" smtClean="0"/>
              <a:pPr/>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853683-AA6C-5546-B791-308D0D335753}" type="datetimeFigureOut">
              <a:rPr lang="en-US" smtClean="0"/>
              <a:pPr/>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853683-AA6C-5546-B791-308D0D335753}" type="datetimeFigureOut">
              <a:rPr lang="en-US" smtClean="0"/>
              <a:pPr/>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853683-AA6C-5546-B791-308D0D335753}" type="datetimeFigureOut">
              <a:rPr lang="en-US" smtClean="0"/>
              <a:pPr/>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9853683-AA6C-5546-B791-308D0D335753}" type="datetimeFigureOut">
              <a:rPr lang="en-US" smtClean="0"/>
              <a:pPr/>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9853683-AA6C-5546-B791-308D0D335753}" type="datetimeFigureOut">
              <a:rPr lang="en-US" smtClean="0"/>
              <a:pPr/>
              <a:t>10/16/2023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9853683-AA6C-5546-B791-308D0D335753}" type="datetimeFigureOut">
              <a:rPr lang="en-US" smtClean="0"/>
              <a:pPr/>
              <a:t>10/16/2023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853683-AA6C-5546-B791-308D0D335753}" type="datetimeFigureOut">
              <a:rPr lang="en-US" smtClean="0"/>
              <a:pPr/>
              <a:t>10/16/2023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853683-AA6C-5546-B791-308D0D335753}" type="datetimeFigureOut">
              <a:rPr lang="en-US" smtClean="0"/>
              <a:pPr/>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853683-AA6C-5546-B791-308D0D335753}" type="datetimeFigureOut">
              <a:rPr lang="en-US" smtClean="0"/>
              <a:pPr/>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pple Gothic"/>
              </a:defRPr>
            </a:lvl1pPr>
          </a:lstStyle>
          <a:p>
            <a:fld id="{59853683-AA6C-5546-B791-308D0D335753}" type="datetimeFigureOut">
              <a:rPr lang="en-US" smtClean="0"/>
              <a:pPr/>
              <a:t>10/16/2023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pple Gothic"/>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pple Gothic"/>
              </a:defRPr>
            </a:lvl1pPr>
          </a:lstStyle>
          <a:p>
            <a:fld id="{2B8650E1-8A3E-6846-8462-9DAD92A9B364}"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Apple Gothic"/>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pple Gothic"/>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pple Gothic"/>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pple Gothic"/>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pple Gothic"/>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pple Gothic"/>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purchasenss.qualtrics.com/jfe/form/SV_3xAk5oj8tZacsLz"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1-EgNTEbGEeIjTfj7wO_WAtQ.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999" y="1653096"/>
            <a:ext cx="6468535" cy="4774588"/>
          </a:xfrm>
          <a:prstGeom prst="rect">
            <a:avLst/>
          </a:prstGeom>
        </p:spPr>
      </p:pic>
      <p:sp>
        <p:nvSpPr>
          <p:cNvPr id="2" name="Title 3"/>
          <p:cNvSpPr txBox="1">
            <a:spLocks/>
          </p:cNvSpPr>
          <p:nvPr/>
        </p:nvSpPr>
        <p:spPr>
          <a:xfrm>
            <a:off x="169332" y="94412"/>
            <a:ext cx="8822267" cy="95726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pple Gothic"/>
                <a:ea typeface="+mj-ea"/>
                <a:cs typeface="+mj-cs"/>
              </a:defRPr>
            </a:lvl1pPr>
          </a:lstStyle>
          <a:p>
            <a:r>
              <a:rPr lang="en-US" sz="4000" dirty="0" smtClean="0">
                <a:solidFill>
                  <a:schemeClr val="bg1"/>
                </a:solidFill>
                <a:latin typeface="Avenir Black"/>
                <a:cs typeface="Avenir Black"/>
              </a:rPr>
              <a:t>More Design and Operationalization</a:t>
            </a:r>
            <a:endParaRPr lang="en-US" sz="4000" dirty="0">
              <a:solidFill>
                <a:schemeClr val="bg1"/>
              </a:solidFill>
              <a:latin typeface="Avenir Black"/>
              <a:cs typeface="Avenir Black"/>
            </a:endParaRPr>
          </a:p>
        </p:txBody>
      </p:sp>
    </p:spTree>
    <p:extLst>
      <p:ext uri="{BB962C8B-B14F-4D97-AF65-F5344CB8AC3E}">
        <p14:creationId xmlns:p14="http://schemas.microsoft.com/office/powerpoint/2010/main" val="2123111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0"/>
          <p:cNvSpPr txBox="1">
            <a:spLocks noGrp="1"/>
          </p:cNvSpPr>
          <p:nvPr>
            <p:ph type="title"/>
          </p:nvPr>
        </p:nvSpPr>
        <p:spPr>
          <a:prstGeom prst="rect">
            <a:avLst/>
          </a:prstGeom>
          <a:noFill/>
          <a:ln>
            <a:noFill/>
          </a:ln>
        </p:spPr>
        <p:txBody>
          <a:bodyPr spcFirstLastPara="1" vert="horz" wrap="square" lIns="68569" tIns="34275" rIns="68569" bIns="34275" rtlCol="0" anchor="ctr" anchorCtr="0">
            <a:noAutofit/>
          </a:bodyPr>
          <a:lstStyle/>
          <a:p>
            <a:pPr>
              <a:spcBef>
                <a:spcPts val="0"/>
              </a:spcBef>
              <a:buClr>
                <a:srgbClr val="000000"/>
              </a:buClr>
              <a:buSzPts val="1400"/>
            </a:pPr>
            <a:r>
              <a:rPr lang="en-US" sz="2400" dirty="0" smtClean="0">
                <a:solidFill>
                  <a:srgbClr val="4C73B3"/>
                </a:solidFill>
                <a:latin typeface="Avenir"/>
                <a:ea typeface="Avenir"/>
                <a:cs typeface="Avenir"/>
                <a:sym typeface="Avenir"/>
              </a:rPr>
              <a:t>Pros and Cons of Modes of Measurement (Operationalization)</a:t>
            </a:r>
            <a:endParaRPr sz="2400" dirty="0">
              <a:solidFill>
                <a:schemeClr val="dk1"/>
              </a:solidFill>
              <a:latin typeface="Avenir"/>
              <a:ea typeface="Avenir"/>
              <a:cs typeface="Avenir"/>
              <a:sym typeface="Avenir"/>
            </a:endParaRPr>
          </a:p>
        </p:txBody>
      </p:sp>
      <p:sp>
        <p:nvSpPr>
          <p:cNvPr id="278" name="Google Shape;278;p40"/>
          <p:cNvSpPr/>
          <p:nvPr/>
        </p:nvSpPr>
        <p:spPr>
          <a:xfrm>
            <a:off x="2971807" y="1682750"/>
            <a:ext cx="3136895" cy="1209378"/>
          </a:xfrm>
          <a:prstGeom prst="rect">
            <a:avLst/>
          </a:prstGeom>
          <a:noFill/>
          <a:ln>
            <a:noFill/>
          </a:ln>
        </p:spPr>
        <p:txBody>
          <a:bodyPr spcFirstLastPara="1" wrap="square" lIns="68569" tIns="34275" rIns="68569" bIns="34275" anchor="t" anchorCtr="0">
            <a:noAutofit/>
          </a:bodyPr>
          <a:lstStyle/>
          <a:p>
            <a:pPr>
              <a:buClr>
                <a:schemeClr val="dk1"/>
              </a:buClr>
              <a:buSzPts val="2200"/>
            </a:pPr>
            <a:r>
              <a:rPr lang="en-US" sz="1650" dirty="0">
                <a:solidFill>
                  <a:schemeClr val="dk1"/>
                </a:solidFill>
                <a:latin typeface="Avenir"/>
                <a:ea typeface="Avenir"/>
                <a:cs typeface="Avenir"/>
                <a:sym typeface="Avenir"/>
              </a:rPr>
              <a:t>Participants describe or rate themselves (or others) on some measure </a:t>
            </a:r>
            <a:endParaRPr sz="1050" dirty="0">
              <a:solidFill>
                <a:srgbClr val="000000"/>
              </a:solidFill>
              <a:latin typeface="Arial"/>
              <a:ea typeface="Arial"/>
              <a:cs typeface="Arial"/>
              <a:sym typeface="Arial"/>
            </a:endParaRPr>
          </a:p>
          <a:p>
            <a:pPr>
              <a:spcBef>
                <a:spcPts val="900"/>
              </a:spcBef>
              <a:buClr>
                <a:srgbClr val="E36C09"/>
              </a:buClr>
              <a:buSzPts val="2200"/>
            </a:pPr>
            <a:r>
              <a:rPr lang="en-US" sz="1650" dirty="0">
                <a:solidFill>
                  <a:srgbClr val="E36C09"/>
                </a:solidFill>
                <a:latin typeface="Avenir"/>
                <a:ea typeface="Avenir"/>
                <a:cs typeface="Avenir"/>
                <a:sym typeface="Avenir"/>
              </a:rPr>
              <a:t>   e.g., happiness rating scale</a:t>
            </a:r>
            <a:endParaRPr sz="1050" dirty="0">
              <a:solidFill>
                <a:srgbClr val="000000"/>
              </a:solidFill>
              <a:latin typeface="Arial"/>
              <a:ea typeface="Arial"/>
              <a:cs typeface="Arial"/>
              <a:sym typeface="Arial"/>
            </a:endParaRPr>
          </a:p>
        </p:txBody>
      </p:sp>
      <p:sp>
        <p:nvSpPr>
          <p:cNvPr id="279" name="Google Shape;279;p40"/>
          <p:cNvSpPr/>
          <p:nvPr/>
        </p:nvSpPr>
        <p:spPr>
          <a:xfrm>
            <a:off x="265367" y="1655476"/>
            <a:ext cx="2527554" cy="1161470"/>
          </a:xfrm>
          <a:prstGeom prst="rect">
            <a:avLst/>
          </a:prstGeom>
          <a:noFill/>
          <a:ln>
            <a:noFill/>
          </a:ln>
        </p:spPr>
        <p:txBody>
          <a:bodyPr spcFirstLastPara="1" wrap="square" lIns="68569" tIns="34275" rIns="68569" bIns="34275" anchor="t" anchorCtr="0">
            <a:noAutofit/>
          </a:bodyPr>
          <a:lstStyle/>
          <a:p>
            <a:pPr algn="ctr">
              <a:buClr>
                <a:srgbClr val="000000"/>
              </a:buClr>
              <a:buSzPts val="2400"/>
            </a:pPr>
            <a:r>
              <a:rPr lang="en-US" dirty="0">
                <a:solidFill>
                  <a:srgbClr val="000000"/>
                </a:solidFill>
                <a:latin typeface="Avenir"/>
                <a:ea typeface="Avenir"/>
                <a:cs typeface="Avenir"/>
                <a:sym typeface="Avenir"/>
              </a:rPr>
              <a:t>Self-Report, </a:t>
            </a:r>
          </a:p>
          <a:p>
            <a:pPr algn="ctr">
              <a:buClr>
                <a:srgbClr val="000000"/>
              </a:buClr>
              <a:buSzPts val="2400"/>
            </a:pPr>
            <a:r>
              <a:rPr lang="en-US" dirty="0">
                <a:solidFill>
                  <a:srgbClr val="000000"/>
                </a:solidFill>
                <a:latin typeface="Avenir"/>
                <a:ea typeface="Avenir"/>
                <a:cs typeface="Avenir"/>
                <a:sym typeface="Avenir"/>
              </a:rPr>
              <a:t>Peer-Report,</a:t>
            </a:r>
          </a:p>
          <a:p>
            <a:pPr algn="ctr">
              <a:buClr>
                <a:srgbClr val="000000"/>
              </a:buClr>
              <a:buSzPts val="2400"/>
            </a:pPr>
            <a:r>
              <a:rPr lang="en-US" dirty="0">
                <a:solidFill>
                  <a:srgbClr val="000000"/>
                </a:solidFill>
                <a:latin typeface="Avenir"/>
                <a:ea typeface="Avenir"/>
                <a:cs typeface="Avenir"/>
                <a:sym typeface="Avenir"/>
              </a:rPr>
              <a:t>Parent-Report,</a:t>
            </a:r>
          </a:p>
          <a:p>
            <a:pPr algn="ctr">
              <a:buClr>
                <a:srgbClr val="000000"/>
              </a:buClr>
              <a:buSzPts val="2400"/>
            </a:pPr>
            <a:r>
              <a:rPr lang="en-US" dirty="0">
                <a:solidFill>
                  <a:srgbClr val="000000"/>
                </a:solidFill>
                <a:latin typeface="Avenir"/>
                <a:ea typeface="Avenir"/>
                <a:cs typeface="Avenir"/>
                <a:sym typeface="Avenir"/>
              </a:rPr>
              <a:t>Teacher-Report</a:t>
            </a:r>
            <a:endParaRPr dirty="0">
              <a:solidFill>
                <a:srgbClr val="000000"/>
              </a:solidFill>
              <a:latin typeface="Avenir"/>
              <a:ea typeface="Avenir"/>
              <a:cs typeface="Avenir"/>
              <a:sym typeface="Avenir"/>
            </a:endParaRPr>
          </a:p>
        </p:txBody>
      </p:sp>
      <p:sp>
        <p:nvSpPr>
          <p:cNvPr id="280" name="Google Shape;280;p40"/>
          <p:cNvSpPr/>
          <p:nvPr/>
        </p:nvSpPr>
        <p:spPr>
          <a:xfrm>
            <a:off x="2971806" y="3182081"/>
            <a:ext cx="2946394" cy="946413"/>
          </a:xfrm>
          <a:prstGeom prst="rect">
            <a:avLst/>
          </a:prstGeom>
          <a:noFill/>
          <a:ln>
            <a:noFill/>
          </a:ln>
        </p:spPr>
        <p:txBody>
          <a:bodyPr spcFirstLastPara="1" wrap="square" lIns="68569" tIns="34275" rIns="68569" bIns="34275" anchor="t" anchorCtr="0">
            <a:noAutofit/>
          </a:bodyPr>
          <a:lstStyle/>
          <a:p>
            <a:pPr>
              <a:buClr>
                <a:schemeClr val="dk1"/>
              </a:buClr>
              <a:buSzPts val="2200"/>
            </a:pPr>
            <a:r>
              <a:rPr lang="en-US" sz="1650" dirty="0">
                <a:solidFill>
                  <a:schemeClr val="dk1"/>
                </a:solidFill>
                <a:latin typeface="Avenir"/>
                <a:ea typeface="Avenir"/>
                <a:cs typeface="Avenir"/>
                <a:sym typeface="Avenir"/>
              </a:rPr>
              <a:t>Measure some aspect of the body or brain                  </a:t>
            </a:r>
            <a:endParaRPr sz="1050" dirty="0">
              <a:solidFill>
                <a:srgbClr val="000000"/>
              </a:solidFill>
              <a:latin typeface="Arial"/>
              <a:ea typeface="Arial"/>
              <a:cs typeface="Arial"/>
              <a:sym typeface="Arial"/>
            </a:endParaRPr>
          </a:p>
          <a:p>
            <a:pPr>
              <a:spcBef>
                <a:spcPts val="900"/>
              </a:spcBef>
              <a:buClr>
                <a:srgbClr val="E46C0A"/>
              </a:buClr>
              <a:buSzPts val="2200"/>
            </a:pPr>
            <a:r>
              <a:rPr lang="en-US" sz="1650" dirty="0">
                <a:solidFill>
                  <a:srgbClr val="E46C0A"/>
                </a:solidFill>
                <a:latin typeface="Avenir"/>
                <a:ea typeface="Avenir"/>
                <a:cs typeface="Avenir"/>
                <a:sym typeface="Avenir"/>
              </a:rPr>
              <a:t>   e.g., blood pressure, EEG</a:t>
            </a:r>
            <a:endParaRPr sz="1050" dirty="0">
              <a:solidFill>
                <a:srgbClr val="000000"/>
              </a:solidFill>
              <a:latin typeface="Arial"/>
              <a:ea typeface="Arial"/>
              <a:cs typeface="Arial"/>
              <a:sym typeface="Arial"/>
            </a:endParaRPr>
          </a:p>
        </p:txBody>
      </p:sp>
      <p:sp>
        <p:nvSpPr>
          <p:cNvPr id="281" name="Google Shape;281;p40"/>
          <p:cNvSpPr/>
          <p:nvPr/>
        </p:nvSpPr>
        <p:spPr>
          <a:xfrm>
            <a:off x="2658576" y="4234304"/>
            <a:ext cx="3572854" cy="1648743"/>
          </a:xfrm>
          <a:prstGeom prst="rect">
            <a:avLst/>
          </a:prstGeom>
          <a:noFill/>
          <a:ln>
            <a:noFill/>
          </a:ln>
        </p:spPr>
        <p:txBody>
          <a:bodyPr spcFirstLastPara="1" wrap="square" lIns="68569" tIns="34275" rIns="68569" bIns="34275" anchor="t" anchorCtr="0">
            <a:noAutofit/>
          </a:bodyPr>
          <a:lstStyle/>
          <a:p>
            <a:pPr>
              <a:buClr>
                <a:schemeClr val="dk1"/>
              </a:buClr>
              <a:buSzPts val="2200"/>
            </a:pPr>
            <a:r>
              <a:rPr lang="en-US" sz="1650" dirty="0" smtClean="0">
                <a:solidFill>
                  <a:schemeClr val="dk1"/>
                </a:solidFill>
                <a:latin typeface="Avenir"/>
                <a:ea typeface="Avenir"/>
                <a:cs typeface="Avenir"/>
                <a:sym typeface="Avenir"/>
              </a:rPr>
              <a:t>Researcher measures </a:t>
            </a:r>
            <a:r>
              <a:rPr lang="en-US" sz="1650" dirty="0">
                <a:solidFill>
                  <a:schemeClr val="dk1"/>
                </a:solidFill>
                <a:latin typeface="Avenir"/>
                <a:ea typeface="Avenir"/>
                <a:cs typeface="Avenir"/>
                <a:sym typeface="Avenir"/>
              </a:rPr>
              <a:t>some aspect of observable behavior        </a:t>
            </a:r>
            <a:endParaRPr sz="1050" dirty="0">
              <a:solidFill>
                <a:srgbClr val="000000"/>
              </a:solidFill>
              <a:latin typeface="Arial"/>
              <a:ea typeface="Arial"/>
              <a:cs typeface="Arial"/>
              <a:sym typeface="Arial"/>
            </a:endParaRPr>
          </a:p>
          <a:p>
            <a:pPr>
              <a:spcBef>
                <a:spcPts val="900"/>
              </a:spcBef>
              <a:buClr>
                <a:srgbClr val="E46C0A"/>
              </a:buClr>
              <a:buSzPts val="2200"/>
            </a:pPr>
            <a:r>
              <a:rPr lang="en-US" sz="1650" dirty="0">
                <a:solidFill>
                  <a:srgbClr val="E46C0A"/>
                </a:solidFill>
                <a:latin typeface="Avenir"/>
                <a:ea typeface="Avenir"/>
                <a:cs typeface="Avenir"/>
                <a:sym typeface="Avenir"/>
              </a:rPr>
              <a:t>   e.g., # </a:t>
            </a:r>
            <a:r>
              <a:rPr lang="en-US" sz="1650" dirty="0" smtClean="0">
                <a:solidFill>
                  <a:srgbClr val="E46C0A"/>
                </a:solidFill>
                <a:latin typeface="Avenir"/>
                <a:ea typeface="Avenir"/>
                <a:cs typeface="Avenir"/>
                <a:sym typeface="Avenir"/>
              </a:rPr>
              <a:t>smiles, aggressiveness</a:t>
            </a:r>
          </a:p>
          <a:p>
            <a:pPr>
              <a:spcBef>
                <a:spcPts val="900"/>
              </a:spcBef>
              <a:buClr>
                <a:srgbClr val="E46C0A"/>
              </a:buClr>
              <a:buSzPts val="2200"/>
            </a:pPr>
            <a:endParaRPr lang="en-US" sz="500" dirty="0" smtClean="0">
              <a:solidFill>
                <a:srgbClr val="E46C0A"/>
              </a:solidFill>
              <a:latin typeface="Avenir"/>
              <a:ea typeface="Avenir"/>
              <a:cs typeface="Avenir"/>
              <a:sym typeface="Avenir"/>
            </a:endParaRPr>
          </a:p>
          <a:p>
            <a:pPr>
              <a:spcBef>
                <a:spcPts val="900"/>
              </a:spcBef>
              <a:buClr>
                <a:srgbClr val="E46C0A"/>
              </a:buClr>
              <a:buSzPts val="2200"/>
            </a:pPr>
            <a:endParaRPr lang="en-US" sz="500" dirty="0">
              <a:solidFill>
                <a:srgbClr val="E46C0A"/>
              </a:solidFill>
              <a:latin typeface="Avenir"/>
              <a:ea typeface="Avenir"/>
              <a:cs typeface="Avenir"/>
              <a:sym typeface="Avenir"/>
            </a:endParaRPr>
          </a:p>
          <a:p>
            <a:pPr>
              <a:spcBef>
                <a:spcPts val="900"/>
              </a:spcBef>
              <a:buClr>
                <a:srgbClr val="E46C0A"/>
              </a:buClr>
              <a:buSzPts val="2200"/>
            </a:pPr>
            <a:r>
              <a:rPr lang="en-US" sz="1650" dirty="0">
                <a:solidFill>
                  <a:srgbClr val="E46C0A"/>
                </a:solidFill>
                <a:latin typeface="Avenir"/>
                <a:ea typeface="Avenir"/>
                <a:cs typeface="Avenir"/>
                <a:sym typeface="Avenir"/>
              </a:rPr>
              <a:t>   e.g., Reaction time, </a:t>
            </a:r>
            <a:r>
              <a:rPr lang="en-US" sz="1650" dirty="0" smtClean="0">
                <a:solidFill>
                  <a:srgbClr val="E46C0A"/>
                </a:solidFill>
                <a:latin typeface="Avenir"/>
                <a:ea typeface="Avenir"/>
                <a:cs typeface="Avenir"/>
                <a:sym typeface="Avenir"/>
              </a:rPr>
              <a:t>EAR, </a:t>
            </a:r>
            <a:r>
              <a:rPr lang="en-US" sz="1650" dirty="0">
                <a:solidFill>
                  <a:srgbClr val="E46C0A"/>
                </a:solidFill>
                <a:latin typeface="Avenir"/>
                <a:ea typeface="Avenir"/>
                <a:cs typeface="Avenir"/>
                <a:sym typeface="Avenir"/>
              </a:rPr>
              <a:t># correct responses</a:t>
            </a:r>
          </a:p>
        </p:txBody>
      </p:sp>
      <p:sp>
        <p:nvSpPr>
          <p:cNvPr id="282" name="Google Shape;282;p40"/>
          <p:cNvSpPr/>
          <p:nvPr/>
        </p:nvSpPr>
        <p:spPr>
          <a:xfrm>
            <a:off x="6211194" y="1818343"/>
            <a:ext cx="2770660" cy="992579"/>
          </a:xfrm>
          <a:prstGeom prst="rect">
            <a:avLst/>
          </a:prstGeom>
          <a:noFill/>
          <a:ln>
            <a:noFill/>
          </a:ln>
        </p:spPr>
        <p:txBody>
          <a:bodyPr spcFirstLastPara="1" wrap="square" lIns="68569" tIns="34275" rIns="68569" bIns="34275" anchor="t" anchorCtr="0">
            <a:noAutofit/>
          </a:bodyPr>
          <a:lstStyle/>
          <a:p>
            <a:pPr>
              <a:buClr>
                <a:srgbClr val="000000"/>
              </a:buClr>
              <a:buSzPts val="2000"/>
            </a:pPr>
            <a:r>
              <a:rPr lang="en-US" sz="1500" dirty="0">
                <a:latin typeface="Avenir"/>
                <a:ea typeface="Avenir"/>
                <a:cs typeface="Avenir"/>
                <a:sym typeface="Avenir"/>
              </a:rPr>
              <a:t>Direct, easy, but subjective and could be biased or inaccurate</a:t>
            </a:r>
            <a:endParaRPr sz="1050" dirty="0">
              <a:latin typeface="Arial"/>
              <a:ea typeface="Arial"/>
              <a:cs typeface="Arial"/>
              <a:sym typeface="Arial"/>
            </a:endParaRPr>
          </a:p>
        </p:txBody>
      </p:sp>
      <p:sp>
        <p:nvSpPr>
          <p:cNvPr id="283" name="Google Shape;283;p40"/>
          <p:cNvSpPr/>
          <p:nvPr/>
        </p:nvSpPr>
        <p:spPr>
          <a:xfrm>
            <a:off x="6173096" y="3177469"/>
            <a:ext cx="2808758" cy="992579"/>
          </a:xfrm>
          <a:prstGeom prst="rect">
            <a:avLst/>
          </a:prstGeom>
          <a:noFill/>
          <a:ln>
            <a:noFill/>
          </a:ln>
        </p:spPr>
        <p:txBody>
          <a:bodyPr spcFirstLastPara="1" wrap="square" lIns="68569" tIns="34275" rIns="68569" bIns="34275" anchor="t" anchorCtr="0">
            <a:noAutofit/>
          </a:bodyPr>
          <a:lstStyle/>
          <a:p>
            <a:pPr>
              <a:buClr>
                <a:srgbClr val="000000"/>
              </a:buClr>
              <a:buSzPts val="2000"/>
            </a:pPr>
            <a:r>
              <a:rPr lang="en-US" sz="1500" dirty="0">
                <a:latin typeface="Avenir"/>
                <a:ea typeface="Avenir"/>
                <a:cs typeface="Avenir"/>
                <a:sym typeface="Avenir"/>
              </a:rPr>
              <a:t>Objective, but difficult to obtain, hard to relate to constructs, imprecise</a:t>
            </a:r>
            <a:endParaRPr sz="1050" dirty="0">
              <a:latin typeface="Arial"/>
              <a:ea typeface="Arial"/>
              <a:cs typeface="Arial"/>
              <a:sym typeface="Arial"/>
            </a:endParaRPr>
          </a:p>
        </p:txBody>
      </p:sp>
      <p:sp>
        <p:nvSpPr>
          <p:cNvPr id="284" name="Google Shape;284;p40"/>
          <p:cNvSpPr/>
          <p:nvPr/>
        </p:nvSpPr>
        <p:spPr>
          <a:xfrm>
            <a:off x="6211194" y="4731007"/>
            <a:ext cx="2770660" cy="504010"/>
          </a:xfrm>
          <a:prstGeom prst="rect">
            <a:avLst/>
          </a:prstGeom>
          <a:noFill/>
          <a:ln>
            <a:noFill/>
          </a:ln>
        </p:spPr>
        <p:txBody>
          <a:bodyPr spcFirstLastPara="1" wrap="square" lIns="68569" tIns="34275" rIns="68569" bIns="34275" anchor="t" anchorCtr="0">
            <a:noAutofit/>
          </a:bodyPr>
          <a:lstStyle/>
          <a:p>
            <a:pPr>
              <a:buClr>
                <a:srgbClr val="000000"/>
              </a:buClr>
              <a:buSzPts val="2000"/>
            </a:pPr>
            <a:r>
              <a:rPr lang="en-US" sz="1500" dirty="0">
                <a:latin typeface="Avenir"/>
                <a:ea typeface="Avenir"/>
                <a:cs typeface="Avenir"/>
                <a:sym typeface="Avenir"/>
              </a:rPr>
              <a:t>Can be difficult to measure </a:t>
            </a:r>
            <a:r>
              <a:rPr lang="en-US" sz="1500" dirty="0" smtClean="0">
                <a:latin typeface="Avenir"/>
                <a:ea typeface="Avenir"/>
                <a:cs typeface="Avenir"/>
                <a:sym typeface="Avenir"/>
              </a:rPr>
              <a:t>reliably. Rater subjectivity</a:t>
            </a:r>
            <a:endParaRPr sz="1050" dirty="0">
              <a:latin typeface="Arial"/>
              <a:ea typeface="Arial"/>
              <a:cs typeface="Arial"/>
              <a:sym typeface="Arial"/>
            </a:endParaRPr>
          </a:p>
        </p:txBody>
      </p:sp>
      <p:sp>
        <p:nvSpPr>
          <p:cNvPr id="285" name="Google Shape;285;p40"/>
          <p:cNvSpPr/>
          <p:nvPr/>
        </p:nvSpPr>
        <p:spPr>
          <a:xfrm>
            <a:off x="752174" y="3177469"/>
            <a:ext cx="1553940" cy="346249"/>
          </a:xfrm>
          <a:prstGeom prst="rect">
            <a:avLst/>
          </a:prstGeom>
          <a:noFill/>
          <a:ln>
            <a:noFill/>
          </a:ln>
        </p:spPr>
        <p:txBody>
          <a:bodyPr spcFirstLastPara="1" wrap="square" lIns="68569" tIns="34275" rIns="68569" bIns="34275" anchor="t" anchorCtr="0">
            <a:noAutofit/>
          </a:bodyPr>
          <a:lstStyle/>
          <a:p>
            <a:pPr>
              <a:buClr>
                <a:srgbClr val="000000"/>
              </a:buClr>
              <a:buSzPts val="2400"/>
            </a:pPr>
            <a:r>
              <a:rPr lang="en-US" dirty="0">
                <a:solidFill>
                  <a:srgbClr val="000000"/>
                </a:solidFill>
                <a:latin typeface="Avenir"/>
                <a:ea typeface="Avenir"/>
                <a:cs typeface="Avenir"/>
                <a:sym typeface="Avenir"/>
              </a:rPr>
              <a:t>Physiological</a:t>
            </a:r>
            <a:endParaRPr dirty="0">
              <a:solidFill>
                <a:srgbClr val="000000"/>
              </a:solidFill>
              <a:latin typeface="Georgia"/>
              <a:ea typeface="Georgia"/>
              <a:cs typeface="Georgia"/>
              <a:sym typeface="Georgia"/>
            </a:endParaRPr>
          </a:p>
        </p:txBody>
      </p:sp>
      <p:sp>
        <p:nvSpPr>
          <p:cNvPr id="286" name="Google Shape;286;p40"/>
          <p:cNvSpPr/>
          <p:nvPr/>
        </p:nvSpPr>
        <p:spPr>
          <a:xfrm>
            <a:off x="618094" y="4245872"/>
            <a:ext cx="1822100" cy="399605"/>
          </a:xfrm>
          <a:prstGeom prst="rect">
            <a:avLst/>
          </a:prstGeom>
          <a:noFill/>
          <a:ln>
            <a:noFill/>
          </a:ln>
        </p:spPr>
        <p:txBody>
          <a:bodyPr spcFirstLastPara="1" wrap="square" lIns="68569" tIns="34275" rIns="68569" bIns="34275" anchor="t" anchorCtr="0">
            <a:noAutofit/>
          </a:bodyPr>
          <a:lstStyle/>
          <a:p>
            <a:pPr algn="ctr">
              <a:buClr>
                <a:srgbClr val="000000"/>
              </a:buClr>
              <a:buSzPts val="2400"/>
            </a:pPr>
            <a:r>
              <a:rPr lang="en-US" dirty="0">
                <a:solidFill>
                  <a:srgbClr val="000000"/>
                </a:solidFill>
                <a:latin typeface="Avenir"/>
                <a:ea typeface="Avenir"/>
                <a:cs typeface="Avenir"/>
                <a:sym typeface="Avenir"/>
              </a:rPr>
              <a:t>Behavioral:</a:t>
            </a:r>
            <a:endParaRPr dirty="0">
              <a:solidFill>
                <a:srgbClr val="000000"/>
              </a:solidFill>
              <a:latin typeface="Avenir"/>
              <a:ea typeface="Avenir"/>
              <a:cs typeface="Avenir"/>
              <a:sym typeface="Avenir"/>
            </a:endParaRPr>
          </a:p>
        </p:txBody>
      </p:sp>
      <p:sp>
        <p:nvSpPr>
          <p:cNvPr id="12" name="Google Shape;286;p40"/>
          <p:cNvSpPr/>
          <p:nvPr/>
        </p:nvSpPr>
        <p:spPr>
          <a:xfrm>
            <a:off x="173137" y="4854133"/>
            <a:ext cx="2588813" cy="399605"/>
          </a:xfrm>
          <a:prstGeom prst="rect">
            <a:avLst/>
          </a:prstGeom>
          <a:noFill/>
          <a:ln>
            <a:noFill/>
          </a:ln>
        </p:spPr>
        <p:txBody>
          <a:bodyPr spcFirstLastPara="1" wrap="square" lIns="68569" tIns="34275" rIns="68569" bIns="34275" anchor="t" anchorCtr="0">
            <a:noAutofit/>
          </a:bodyPr>
          <a:lstStyle/>
          <a:p>
            <a:pPr algn="ctr">
              <a:buClr>
                <a:srgbClr val="000000"/>
              </a:buClr>
              <a:buSzPts val="2400"/>
            </a:pPr>
            <a:r>
              <a:rPr lang="en-US" dirty="0" smtClean="0">
                <a:solidFill>
                  <a:srgbClr val="000000"/>
                </a:solidFill>
                <a:latin typeface="Avenir"/>
                <a:ea typeface="Avenir"/>
                <a:cs typeface="Avenir"/>
                <a:sym typeface="Avenir"/>
              </a:rPr>
              <a:t>Rated </a:t>
            </a:r>
            <a:r>
              <a:rPr lang="en-US" dirty="0">
                <a:solidFill>
                  <a:srgbClr val="000000"/>
                </a:solidFill>
                <a:latin typeface="Avenir"/>
                <a:ea typeface="Avenir"/>
                <a:cs typeface="Avenir"/>
                <a:sym typeface="Avenir"/>
              </a:rPr>
              <a:t>by </a:t>
            </a:r>
            <a:r>
              <a:rPr lang="en-US" dirty="0" smtClean="0">
                <a:solidFill>
                  <a:srgbClr val="000000"/>
                </a:solidFill>
                <a:latin typeface="Avenir"/>
                <a:ea typeface="Avenir"/>
                <a:cs typeface="Avenir"/>
                <a:sym typeface="Avenir"/>
              </a:rPr>
              <a:t>researchers</a:t>
            </a:r>
            <a:endParaRPr dirty="0">
              <a:solidFill>
                <a:srgbClr val="000000"/>
              </a:solidFill>
              <a:latin typeface="Avenir"/>
              <a:ea typeface="Avenir"/>
              <a:cs typeface="Avenir"/>
              <a:sym typeface="Avenir"/>
            </a:endParaRPr>
          </a:p>
        </p:txBody>
      </p:sp>
      <p:sp>
        <p:nvSpPr>
          <p:cNvPr id="13" name="Google Shape;286;p40"/>
          <p:cNvSpPr/>
          <p:nvPr/>
        </p:nvSpPr>
        <p:spPr>
          <a:xfrm>
            <a:off x="320559" y="5629034"/>
            <a:ext cx="2404355" cy="925338"/>
          </a:xfrm>
          <a:prstGeom prst="rect">
            <a:avLst/>
          </a:prstGeom>
          <a:noFill/>
          <a:ln>
            <a:noFill/>
          </a:ln>
        </p:spPr>
        <p:txBody>
          <a:bodyPr spcFirstLastPara="1" wrap="square" lIns="68569" tIns="34275" rIns="68569" bIns="34275" anchor="t" anchorCtr="0">
            <a:noAutofit/>
          </a:bodyPr>
          <a:lstStyle/>
          <a:p>
            <a:pPr algn="ctr">
              <a:buClr>
                <a:srgbClr val="000000"/>
              </a:buClr>
              <a:buSzPts val="2400"/>
            </a:pPr>
            <a:r>
              <a:rPr lang="en-US" dirty="0">
                <a:solidFill>
                  <a:srgbClr val="000000"/>
                </a:solidFill>
                <a:latin typeface="Avenir"/>
                <a:ea typeface="Avenir"/>
                <a:cs typeface="Avenir"/>
                <a:sym typeface="Avenir"/>
              </a:rPr>
              <a:t>Measured by </a:t>
            </a:r>
            <a:r>
              <a:rPr lang="en-US" dirty="0" smtClean="0">
                <a:solidFill>
                  <a:srgbClr val="000000"/>
                </a:solidFill>
                <a:latin typeface="Avenir"/>
                <a:ea typeface="Avenir"/>
                <a:cs typeface="Avenir"/>
                <a:sym typeface="Avenir"/>
              </a:rPr>
              <a:t>machine or algorithm</a:t>
            </a:r>
            <a:endParaRPr dirty="0">
              <a:solidFill>
                <a:srgbClr val="000000"/>
              </a:solidFill>
              <a:latin typeface="Avenir"/>
              <a:ea typeface="Avenir"/>
              <a:cs typeface="Avenir"/>
              <a:sym typeface="Avenir"/>
            </a:endParaRPr>
          </a:p>
        </p:txBody>
      </p:sp>
      <p:sp>
        <p:nvSpPr>
          <p:cNvPr id="14" name="Google Shape;284;p40"/>
          <p:cNvSpPr/>
          <p:nvPr/>
        </p:nvSpPr>
        <p:spPr>
          <a:xfrm>
            <a:off x="6173096" y="5441533"/>
            <a:ext cx="2937327" cy="992579"/>
          </a:xfrm>
          <a:prstGeom prst="rect">
            <a:avLst/>
          </a:prstGeom>
          <a:noFill/>
          <a:ln>
            <a:noFill/>
          </a:ln>
        </p:spPr>
        <p:txBody>
          <a:bodyPr spcFirstLastPara="1" wrap="square" lIns="68569" tIns="34275" rIns="68569" bIns="34275" anchor="t" anchorCtr="0">
            <a:noAutofit/>
          </a:bodyPr>
          <a:lstStyle/>
          <a:p>
            <a:pPr>
              <a:buClr>
                <a:srgbClr val="000000"/>
              </a:buClr>
              <a:buSzPts val="2000"/>
            </a:pPr>
            <a:r>
              <a:rPr lang="en-US" sz="1500" dirty="0">
                <a:latin typeface="Avenir"/>
                <a:ea typeface="Avenir"/>
                <a:cs typeface="Avenir"/>
                <a:sym typeface="Avenir"/>
              </a:rPr>
              <a:t>Can be </a:t>
            </a:r>
            <a:r>
              <a:rPr lang="en-US" sz="1500" dirty="0" smtClean="0">
                <a:latin typeface="Avenir"/>
                <a:ea typeface="Avenir"/>
                <a:cs typeface="Avenir"/>
                <a:sym typeface="Avenir"/>
              </a:rPr>
              <a:t>objective &amp; reliable, </a:t>
            </a:r>
            <a:r>
              <a:rPr lang="en-US" sz="1500" dirty="0">
                <a:latin typeface="Avenir"/>
                <a:ea typeface="Avenir"/>
                <a:cs typeface="Avenir"/>
                <a:sym typeface="Avenir"/>
              </a:rPr>
              <a:t>but can </a:t>
            </a:r>
            <a:r>
              <a:rPr lang="en-US" sz="1500" dirty="0" smtClean="0">
                <a:latin typeface="Avenir"/>
                <a:ea typeface="Avenir"/>
                <a:cs typeface="Avenir"/>
                <a:sym typeface="Avenir"/>
              </a:rPr>
              <a:t>still be </a:t>
            </a:r>
            <a:r>
              <a:rPr lang="en-US" sz="1500" dirty="0">
                <a:latin typeface="Avenir"/>
                <a:ea typeface="Avenir"/>
                <a:cs typeface="Avenir"/>
                <a:sym typeface="Avenir"/>
              </a:rPr>
              <a:t>influenced by situational factors  </a:t>
            </a:r>
            <a:endParaRPr sz="1050" dirty="0">
              <a:latin typeface="Arial"/>
              <a:ea typeface="Arial"/>
              <a:cs typeface="Arial"/>
              <a:sym typeface="Arial"/>
            </a:endParaRPr>
          </a:p>
        </p:txBody>
      </p:sp>
      <p:cxnSp>
        <p:nvCxnSpPr>
          <p:cNvPr id="3" name="Straight Connector 2"/>
          <p:cNvCxnSpPr/>
          <p:nvPr/>
        </p:nvCxnSpPr>
        <p:spPr>
          <a:xfrm>
            <a:off x="0" y="3045279"/>
            <a:ext cx="9339943" cy="15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29718" y="4197041"/>
            <a:ext cx="9339943" cy="154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91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57200" y="152400"/>
            <a:ext cx="8229600" cy="1371600"/>
          </a:xfrm>
        </p:spPr>
        <p:txBody>
          <a:bodyPr>
            <a:normAutofit/>
          </a:bodyPr>
          <a:lstStyle/>
          <a:p>
            <a:pPr eaLnBrk="1" fontAlgn="auto" hangingPunct="1">
              <a:spcAft>
                <a:spcPts val="0"/>
              </a:spcAft>
              <a:defRPr/>
            </a:pPr>
            <a:r>
              <a:rPr lang="en-US" dirty="0">
                <a:solidFill>
                  <a:srgbClr val="D1282E"/>
                </a:solidFill>
                <a:latin typeface="Avenir Roman" panose="02000503020000020003" pitchFamily="2" charset="0"/>
              </a:rPr>
              <a:t>Sensitivity of the DV</a:t>
            </a:r>
          </a:p>
        </p:txBody>
      </p:sp>
      <p:sp>
        <p:nvSpPr>
          <p:cNvPr id="3" name="Content Placeholder 2"/>
          <p:cNvSpPr>
            <a:spLocks noGrp="1"/>
          </p:cNvSpPr>
          <p:nvPr>
            <p:ph idx="1"/>
          </p:nvPr>
        </p:nvSpPr>
        <p:spPr>
          <a:xfrm>
            <a:off x="457200" y="1524000"/>
            <a:ext cx="8229600" cy="4602163"/>
          </a:xfrm>
        </p:spPr>
        <p:txBody>
          <a:bodyPr rtlCol="0">
            <a:noAutofit/>
          </a:bodyPr>
          <a:lstStyle/>
          <a:p>
            <a:pPr marL="12700" indent="-12700" eaLnBrk="1" fontAlgn="auto" hangingPunct="1">
              <a:buFont typeface="Wingdings 2" pitchFamily="18" charset="2"/>
              <a:buNone/>
              <a:defRPr/>
            </a:pPr>
            <a:r>
              <a:rPr lang="en-US" dirty="0">
                <a:solidFill>
                  <a:schemeClr val="accent5"/>
                </a:solidFill>
                <a:latin typeface="Arial" panose="020B0604020202020204" pitchFamily="34" charset="0"/>
                <a:cs typeface="Arial" panose="020B0604020202020204" pitchFamily="34" charset="0"/>
              </a:rPr>
              <a:t>The DV must be sensitive enough</a:t>
            </a:r>
            <a:br>
              <a:rPr lang="en-US" dirty="0">
                <a:solidFill>
                  <a:schemeClr val="accent5"/>
                </a:solidFill>
                <a:latin typeface="Arial" panose="020B0604020202020204" pitchFamily="34" charset="0"/>
                <a:cs typeface="Arial" panose="020B0604020202020204" pitchFamily="34" charset="0"/>
              </a:rPr>
            </a:br>
            <a:r>
              <a:rPr lang="en-US" dirty="0">
                <a:solidFill>
                  <a:schemeClr val="accent5"/>
                </a:solidFill>
                <a:latin typeface="Arial" panose="020B0604020202020204" pitchFamily="34" charset="0"/>
                <a:cs typeface="Arial" panose="020B0604020202020204" pitchFamily="34" charset="0"/>
              </a:rPr>
              <a:t>to detect differences between groups</a:t>
            </a:r>
          </a:p>
          <a:p>
            <a:pPr eaLnBrk="1" fontAlgn="auto" hangingPunct="1">
              <a:buFont typeface="Arial" panose="020B0604020202020204" pitchFamily="34" charset="0"/>
              <a:buNone/>
              <a:defRPr/>
            </a:pPr>
            <a:r>
              <a:rPr lang="en-US" dirty="0">
                <a:latin typeface="Arial" panose="020B0604020202020204" pitchFamily="34" charset="0"/>
                <a:cs typeface="Arial" panose="020B0604020202020204" pitchFamily="34" charset="0"/>
              </a:rPr>
              <a:t>Ceiling Effect</a:t>
            </a:r>
          </a:p>
          <a:p>
            <a:pPr indent="-182880">
              <a:spcAft>
                <a:spcPts val="600"/>
              </a:spcAft>
              <a:buFont typeface="Arial" panose="020B0604020202020204" pitchFamily="34" charset="0"/>
              <a:buChar char="•"/>
              <a:defRPr/>
            </a:pPr>
            <a:r>
              <a:rPr lang="en-US" sz="2400" dirty="0">
                <a:latin typeface="Arial" panose="020B0604020202020204" pitchFamily="34" charset="0"/>
                <a:cs typeface="Arial" panose="020B0604020202020204" pitchFamily="34" charset="0"/>
              </a:rPr>
              <a:t>The independent variable appears to have no effect on the dependent measure because participants all reach the maximum performance level</a:t>
            </a:r>
          </a:p>
          <a:p>
            <a:pPr eaLnBrk="1" fontAlgn="auto" hangingPunct="1">
              <a:buFont typeface="Arial" panose="020B0604020202020204" pitchFamily="34" charset="0"/>
              <a:buNone/>
              <a:defRPr/>
            </a:pPr>
            <a:r>
              <a:rPr lang="en-US" dirty="0">
                <a:latin typeface="Arial" panose="020B0604020202020204" pitchFamily="34" charset="0"/>
                <a:cs typeface="Arial" panose="020B0604020202020204" pitchFamily="34" charset="0"/>
              </a:rPr>
              <a:t>Floor Effect</a:t>
            </a:r>
          </a:p>
          <a:p>
            <a:pPr indent="-182880">
              <a:spcAft>
                <a:spcPts val="600"/>
              </a:spcAft>
              <a:buFont typeface="Arial" panose="020B0604020202020204" pitchFamily="34" charset="0"/>
              <a:buChar char="•"/>
              <a:defRPr/>
            </a:pPr>
            <a:r>
              <a:rPr lang="en-US" sz="2400" dirty="0">
                <a:latin typeface="Arial" panose="020B0604020202020204" pitchFamily="34" charset="0"/>
                <a:cs typeface="Arial" panose="020B0604020202020204" pitchFamily="34" charset="0"/>
              </a:rPr>
              <a:t>The opposite of the ceiling effect; the tasks is too difficult and all participants perform poorly</a:t>
            </a:r>
          </a:p>
        </p:txBody>
      </p:sp>
    </p:spTree>
    <p:extLst>
      <p:ext uri="{BB962C8B-B14F-4D97-AF65-F5344CB8AC3E}">
        <p14:creationId xmlns:p14="http://schemas.microsoft.com/office/powerpoint/2010/main" val="503301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latin typeface="Avenir Roman" panose="02000503020000020003" pitchFamily="2" charset="0"/>
              </a:rPr>
              <a:t>Cost of Measures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10046267"/>
              </p:ext>
            </p:extLst>
          </p:nvPr>
        </p:nvGraphicFramePr>
        <p:xfrm>
          <a:off x="619897" y="222642"/>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Arrow Connector 5"/>
          <p:cNvCxnSpPr/>
          <p:nvPr/>
        </p:nvCxnSpPr>
        <p:spPr>
          <a:xfrm>
            <a:off x="999824" y="1700495"/>
            <a:ext cx="7289442" cy="12879"/>
          </a:xfrm>
          <a:prstGeom prst="straightConnector1">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62697" y="969566"/>
            <a:ext cx="1504643" cy="646331"/>
          </a:xfrm>
          <a:prstGeom prst="rect">
            <a:avLst/>
          </a:prstGeom>
          <a:noFill/>
        </p:spPr>
        <p:txBody>
          <a:bodyPr wrap="none" rtlCol="0">
            <a:spAutoFit/>
          </a:bodyPr>
          <a:lstStyle/>
          <a:p>
            <a:r>
              <a:rPr lang="en-US" dirty="0" smtClean="0"/>
              <a:t>Inexpensive &amp;</a:t>
            </a:r>
            <a:br>
              <a:rPr lang="en-US" dirty="0" smtClean="0"/>
            </a:br>
            <a:r>
              <a:rPr lang="en-US" dirty="0" smtClean="0"/>
              <a:t>Quick</a:t>
            </a:r>
            <a:endParaRPr lang="en-US" dirty="0"/>
          </a:p>
        </p:txBody>
      </p:sp>
      <p:sp>
        <p:nvSpPr>
          <p:cNvPr id="8" name="TextBox 7"/>
          <p:cNvSpPr txBox="1"/>
          <p:nvPr/>
        </p:nvSpPr>
        <p:spPr>
          <a:xfrm>
            <a:off x="7239557" y="962791"/>
            <a:ext cx="2099418" cy="646331"/>
          </a:xfrm>
          <a:prstGeom prst="rect">
            <a:avLst/>
          </a:prstGeom>
          <a:noFill/>
        </p:spPr>
        <p:txBody>
          <a:bodyPr wrap="square" rtlCol="0">
            <a:spAutoFit/>
          </a:bodyPr>
          <a:lstStyle/>
          <a:p>
            <a:r>
              <a:rPr lang="en-US" dirty="0" smtClean="0"/>
              <a:t>Very Expensive &amp; Time-Consuming</a:t>
            </a:r>
            <a:endParaRPr lang="en-US" dirty="0"/>
          </a:p>
        </p:txBody>
      </p:sp>
      <p:sp>
        <p:nvSpPr>
          <p:cNvPr id="9" name="TextBox 8"/>
          <p:cNvSpPr txBox="1"/>
          <p:nvPr/>
        </p:nvSpPr>
        <p:spPr>
          <a:xfrm>
            <a:off x="162697" y="3284113"/>
            <a:ext cx="1860997" cy="923330"/>
          </a:xfrm>
          <a:prstGeom prst="rect">
            <a:avLst/>
          </a:prstGeom>
          <a:noFill/>
          <a:ln>
            <a:solidFill>
              <a:schemeClr val="tx2"/>
            </a:solidFill>
          </a:ln>
        </p:spPr>
        <p:txBody>
          <a:bodyPr wrap="square" rtlCol="0">
            <a:spAutoFit/>
          </a:bodyPr>
          <a:lstStyle/>
          <a:p>
            <a:pPr marL="0" lvl="1">
              <a:spcAft>
                <a:spcPts val="600"/>
              </a:spcAft>
            </a:pPr>
            <a:r>
              <a:rPr lang="en-US" dirty="0" smtClean="0">
                <a:latin typeface="Arial" charset="0"/>
                <a:ea typeface="MS PGothic" charset="0"/>
              </a:rPr>
              <a:t>- Often administered online</a:t>
            </a:r>
            <a:endParaRPr lang="en-US" dirty="0">
              <a:latin typeface="Arial" charset="0"/>
              <a:ea typeface="MS PGothic" charset="0"/>
            </a:endParaRPr>
          </a:p>
        </p:txBody>
      </p:sp>
      <p:sp>
        <p:nvSpPr>
          <p:cNvPr id="10" name="TextBox 9"/>
          <p:cNvSpPr txBox="1"/>
          <p:nvPr/>
        </p:nvSpPr>
        <p:spPr>
          <a:xfrm>
            <a:off x="2424795" y="3284113"/>
            <a:ext cx="2007867" cy="646331"/>
          </a:xfrm>
          <a:prstGeom prst="rect">
            <a:avLst/>
          </a:prstGeom>
          <a:noFill/>
          <a:ln>
            <a:solidFill>
              <a:schemeClr val="tx2"/>
            </a:solidFill>
          </a:ln>
        </p:spPr>
        <p:txBody>
          <a:bodyPr wrap="square" rtlCol="0">
            <a:spAutoFit/>
          </a:bodyPr>
          <a:lstStyle/>
          <a:p>
            <a:pPr marL="0" lvl="1">
              <a:spcAft>
                <a:spcPts val="600"/>
              </a:spcAft>
            </a:pPr>
            <a:r>
              <a:rPr lang="en-US" dirty="0" smtClean="0">
                <a:latin typeface="Arial" charset="0"/>
                <a:ea typeface="MS PGothic" charset="0"/>
              </a:rPr>
              <a:t>- Administered online or in-lab</a:t>
            </a:r>
            <a:endParaRPr lang="en-US" dirty="0">
              <a:latin typeface="Arial" charset="0"/>
              <a:ea typeface="MS PGothic" charset="0"/>
            </a:endParaRPr>
          </a:p>
        </p:txBody>
      </p:sp>
      <p:sp>
        <p:nvSpPr>
          <p:cNvPr id="11" name="TextBox 10"/>
          <p:cNvSpPr txBox="1"/>
          <p:nvPr/>
        </p:nvSpPr>
        <p:spPr>
          <a:xfrm>
            <a:off x="4734697" y="3284113"/>
            <a:ext cx="1860997" cy="923330"/>
          </a:xfrm>
          <a:prstGeom prst="rect">
            <a:avLst/>
          </a:prstGeom>
          <a:noFill/>
          <a:ln>
            <a:solidFill>
              <a:schemeClr val="tx2"/>
            </a:solidFill>
          </a:ln>
        </p:spPr>
        <p:txBody>
          <a:bodyPr wrap="square" rtlCol="0">
            <a:spAutoFit/>
          </a:bodyPr>
          <a:lstStyle/>
          <a:p>
            <a:pPr marL="0" lvl="1">
              <a:spcAft>
                <a:spcPts val="600"/>
              </a:spcAft>
            </a:pPr>
            <a:r>
              <a:rPr lang="en-US" dirty="0" smtClean="0">
                <a:latin typeface="Arial" charset="0"/>
                <a:ea typeface="MS PGothic" charset="0"/>
              </a:rPr>
              <a:t>Administered in-lab or in real-world location</a:t>
            </a:r>
            <a:endParaRPr lang="en-US" dirty="0">
              <a:latin typeface="Arial" charset="0"/>
              <a:ea typeface="MS PGothic" charset="0"/>
            </a:endParaRPr>
          </a:p>
        </p:txBody>
      </p:sp>
      <p:sp>
        <p:nvSpPr>
          <p:cNvPr id="12" name="TextBox 11"/>
          <p:cNvSpPr txBox="1"/>
          <p:nvPr/>
        </p:nvSpPr>
        <p:spPr>
          <a:xfrm>
            <a:off x="6929344" y="3284113"/>
            <a:ext cx="1860997" cy="923330"/>
          </a:xfrm>
          <a:prstGeom prst="rect">
            <a:avLst/>
          </a:prstGeom>
          <a:noFill/>
          <a:ln>
            <a:solidFill>
              <a:schemeClr val="tx2"/>
            </a:solidFill>
          </a:ln>
        </p:spPr>
        <p:txBody>
          <a:bodyPr wrap="square" rtlCol="0">
            <a:spAutoFit/>
          </a:bodyPr>
          <a:lstStyle/>
          <a:p>
            <a:pPr marL="0" lvl="1">
              <a:spcAft>
                <a:spcPts val="600"/>
              </a:spcAft>
            </a:pPr>
            <a:r>
              <a:rPr lang="en-US" dirty="0" smtClean="0">
                <a:latin typeface="Arial" charset="0"/>
                <a:ea typeface="MS PGothic" charset="0"/>
              </a:rPr>
              <a:t>Administered in-lab or in real-world location</a:t>
            </a:r>
            <a:endParaRPr lang="en-US" dirty="0">
              <a:latin typeface="Arial" charset="0"/>
              <a:ea typeface="MS PGothic" charset="0"/>
            </a:endParaRPr>
          </a:p>
        </p:txBody>
      </p:sp>
    </p:spTree>
    <p:extLst>
      <p:ext uri="{BB962C8B-B14F-4D97-AF65-F5344CB8AC3E}">
        <p14:creationId xmlns:p14="http://schemas.microsoft.com/office/powerpoint/2010/main" val="1718272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962611-DFD5-4092-AAFD-559E3DFCE2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30BC936-57E8-704D-8EAC-AB5C144F9F82}"/>
              </a:ext>
            </a:extLst>
          </p:cNvPr>
          <p:cNvSpPr>
            <a:spLocks noGrp="1"/>
          </p:cNvSpPr>
          <p:nvPr>
            <p:ph type="title"/>
          </p:nvPr>
        </p:nvSpPr>
        <p:spPr>
          <a:xfrm>
            <a:off x="1900191" y="3059190"/>
            <a:ext cx="5095568" cy="2031055"/>
          </a:xfrm>
        </p:spPr>
        <p:txBody>
          <a:bodyPr vert="horz" lIns="91440" tIns="45720" rIns="91440" bIns="45720" rtlCol="0" anchor="b">
            <a:normAutofit fontScale="90000"/>
          </a:bodyPr>
          <a:lstStyle/>
          <a:p>
            <a:pPr algn="ctr" defTabSz="914400">
              <a:lnSpc>
                <a:spcPct val="90000"/>
              </a:lnSpc>
            </a:pPr>
            <a:r>
              <a:rPr lang="en-US" sz="6000" dirty="0" smtClean="0">
                <a:solidFill>
                  <a:srgbClr val="FFFFFF"/>
                </a:solidFill>
                <a:latin typeface="+mj-lt"/>
              </a:rPr>
              <a:t>Experimenter Control &amp; </a:t>
            </a:r>
            <a:r>
              <a:rPr lang="en-US" sz="6000" kern="1200" dirty="0" smtClean="0">
                <a:solidFill>
                  <a:srgbClr val="FFFFFF"/>
                </a:solidFill>
                <a:latin typeface="+mj-lt"/>
                <a:ea typeface="+mj-ea"/>
                <a:cs typeface="+mj-cs"/>
              </a:rPr>
              <a:t>Extraneous </a:t>
            </a:r>
            <a:r>
              <a:rPr lang="en-US" sz="6000" kern="1200" dirty="0">
                <a:solidFill>
                  <a:srgbClr val="FFFFFF"/>
                </a:solidFill>
                <a:latin typeface="+mj-lt"/>
                <a:ea typeface="+mj-ea"/>
                <a:cs typeface="+mj-cs"/>
              </a:rPr>
              <a:t>variables</a:t>
            </a:r>
          </a:p>
        </p:txBody>
      </p:sp>
      <p:pic>
        <p:nvPicPr>
          <p:cNvPr id="12" name="Picture 11">
            <a:extLst>
              <a:ext uri="{FF2B5EF4-FFF2-40B4-BE49-F238E27FC236}">
                <a16:creationId xmlns:a16="http://schemas.microsoft.com/office/drawing/2014/main" id="{2270F1FA-0425-408F-9861-80BF5AFB276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25313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2537"/>
            <a:ext cx="8229600" cy="1143000"/>
          </a:xfrm>
        </p:spPr>
        <p:txBody>
          <a:bodyPr>
            <a:normAutofit/>
          </a:bodyPr>
          <a:lstStyle/>
          <a:p>
            <a:r>
              <a:rPr lang="en-US" sz="4000" dirty="0">
                <a:latin typeface="Avenir Black"/>
                <a:cs typeface="Avenir Black"/>
              </a:rPr>
              <a:t>Types of Extraneous Variables</a:t>
            </a:r>
          </a:p>
        </p:txBody>
      </p:sp>
      <p:sp>
        <p:nvSpPr>
          <p:cNvPr id="4" name="Rectangle 3"/>
          <p:cNvSpPr>
            <a:spLocks noGrp="1"/>
          </p:cNvSpPr>
          <p:nvPr>
            <p:ph idx="1"/>
          </p:nvPr>
        </p:nvSpPr>
        <p:spPr>
          <a:xfrm>
            <a:off x="406401" y="1888069"/>
            <a:ext cx="8517467" cy="4258730"/>
          </a:xfrm>
        </p:spPr>
        <p:txBody>
          <a:bodyPr rtlCol="0">
            <a:noAutofit/>
          </a:bodyPr>
          <a:lstStyle/>
          <a:p>
            <a:pPr marL="674370" indent="-514350">
              <a:lnSpc>
                <a:spcPct val="110000"/>
              </a:lnSpc>
              <a:spcAft>
                <a:spcPts val="1800"/>
              </a:spcAft>
              <a:buFont typeface="+mj-lt"/>
              <a:buAutoNum type="arabicPeriod"/>
              <a:defRPr/>
            </a:pPr>
            <a:r>
              <a:rPr lang="en-US" dirty="0">
                <a:solidFill>
                  <a:schemeClr val="accent3"/>
                </a:solidFill>
                <a:latin typeface="Avenir Black"/>
                <a:cs typeface="Avenir Black"/>
              </a:rPr>
              <a:t>Environmental variables</a:t>
            </a:r>
            <a:br>
              <a:rPr lang="en-US" dirty="0">
                <a:solidFill>
                  <a:schemeClr val="accent3"/>
                </a:solidFill>
                <a:latin typeface="Avenir Black"/>
                <a:cs typeface="Avenir Black"/>
              </a:rPr>
            </a:br>
            <a:r>
              <a:rPr lang="en-US" sz="2800" dirty="0">
                <a:solidFill>
                  <a:srgbClr val="000000"/>
                </a:solidFill>
                <a:latin typeface="Avenir Book"/>
                <a:cs typeface="Avenir Book"/>
              </a:rPr>
              <a:t>e.g. </a:t>
            </a:r>
            <a:r>
              <a:rPr lang="en-US" sz="2800" dirty="0">
                <a:latin typeface="Avenir Book"/>
                <a:cs typeface="Avenir Book"/>
              </a:rPr>
              <a:t>different rooms, weather, schools</a:t>
            </a:r>
            <a:r>
              <a:rPr lang="is-IS" sz="2800" dirty="0">
                <a:latin typeface="Avenir Book"/>
                <a:cs typeface="Avenir Book"/>
              </a:rPr>
              <a:t>…</a:t>
            </a:r>
            <a:endParaRPr lang="en-US" sz="2800" dirty="0">
              <a:latin typeface="Avenir Book"/>
              <a:cs typeface="Avenir Book"/>
            </a:endParaRPr>
          </a:p>
          <a:p>
            <a:pPr marL="674370" indent="-514350">
              <a:lnSpc>
                <a:spcPct val="110000"/>
              </a:lnSpc>
              <a:spcAft>
                <a:spcPts val="1800"/>
              </a:spcAft>
              <a:buFont typeface="+mj-lt"/>
              <a:buAutoNum type="arabicPeriod"/>
              <a:defRPr/>
            </a:pPr>
            <a:r>
              <a:rPr lang="en-US" dirty="0">
                <a:solidFill>
                  <a:schemeClr val="accent3"/>
                </a:solidFill>
                <a:latin typeface="Avenir Black"/>
                <a:cs typeface="Avenir Black"/>
              </a:rPr>
              <a:t>Participant variables</a:t>
            </a:r>
            <a:br>
              <a:rPr lang="en-US" dirty="0">
                <a:solidFill>
                  <a:schemeClr val="accent3"/>
                </a:solidFill>
                <a:latin typeface="Avenir Black"/>
                <a:cs typeface="Avenir Black"/>
              </a:rPr>
            </a:br>
            <a:r>
              <a:rPr lang="en-US" sz="2800" dirty="0">
                <a:latin typeface="Avenir Book"/>
                <a:cs typeface="Avenir Book"/>
              </a:rPr>
              <a:t>e.g. Gender, age, IQ, family structure, SES</a:t>
            </a:r>
            <a:r>
              <a:rPr lang="is-IS" sz="2800" dirty="0">
                <a:latin typeface="Avenir Book"/>
                <a:cs typeface="Avenir Book"/>
              </a:rPr>
              <a:t>…</a:t>
            </a:r>
            <a:endParaRPr lang="en-US" sz="2800" dirty="0">
              <a:latin typeface="Avenir Book"/>
              <a:cs typeface="Avenir Book"/>
            </a:endParaRPr>
          </a:p>
          <a:p>
            <a:pPr marL="674370" indent="-514350">
              <a:lnSpc>
                <a:spcPct val="110000"/>
              </a:lnSpc>
              <a:spcAft>
                <a:spcPts val="1800"/>
              </a:spcAft>
              <a:buFont typeface="+mj-lt"/>
              <a:buAutoNum type="arabicPeriod"/>
              <a:defRPr/>
            </a:pPr>
            <a:r>
              <a:rPr lang="en-US" dirty="0">
                <a:solidFill>
                  <a:schemeClr val="accent3"/>
                </a:solidFill>
                <a:latin typeface="Avenir Black"/>
                <a:cs typeface="Avenir Black"/>
              </a:rPr>
              <a:t>Time-related variables</a:t>
            </a:r>
            <a:br>
              <a:rPr lang="en-US" dirty="0">
                <a:solidFill>
                  <a:schemeClr val="accent3"/>
                </a:solidFill>
                <a:latin typeface="Avenir Black"/>
                <a:cs typeface="Avenir Black"/>
              </a:rPr>
            </a:br>
            <a:r>
              <a:rPr lang="en-US" sz="2800" dirty="0">
                <a:solidFill>
                  <a:srgbClr val="000000"/>
                </a:solidFill>
                <a:latin typeface="Avenir Book"/>
                <a:cs typeface="Avenir Book"/>
              </a:rPr>
              <a:t>e.g. </a:t>
            </a:r>
            <a:r>
              <a:rPr lang="en-US" sz="2800" dirty="0">
                <a:latin typeface="Avenir Book"/>
                <a:cs typeface="Avenir Book"/>
              </a:rPr>
              <a:t>Fatigue, time of study (day vs. night)</a:t>
            </a:r>
            <a:r>
              <a:rPr lang="is-IS" sz="2800" dirty="0">
                <a:latin typeface="Avenir Book"/>
                <a:cs typeface="Avenir Book"/>
              </a:rPr>
              <a:t>…</a:t>
            </a:r>
            <a:endParaRPr lang="en-US" sz="2800" dirty="0">
              <a:latin typeface="Avenir Book"/>
              <a:cs typeface="Avenir Book"/>
            </a:endParaRPr>
          </a:p>
        </p:txBody>
      </p:sp>
    </p:spTree>
    <p:extLst>
      <p:ext uri="{BB962C8B-B14F-4D97-AF65-F5344CB8AC3E}">
        <p14:creationId xmlns:p14="http://schemas.microsoft.com/office/powerpoint/2010/main" val="3566061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06"/>
            <a:ext cx="8229600" cy="1143000"/>
          </a:xfrm>
        </p:spPr>
        <p:txBody>
          <a:bodyPr>
            <a:normAutofit/>
          </a:bodyPr>
          <a:lstStyle/>
          <a:p>
            <a:r>
              <a:rPr lang="en-US" sz="4000" dirty="0">
                <a:solidFill>
                  <a:schemeClr val="accent5">
                    <a:lumMod val="75000"/>
                  </a:schemeClr>
                </a:solidFill>
                <a:latin typeface="Avenir Black"/>
                <a:cs typeface="Avenir Black"/>
              </a:rPr>
              <a:t>Confounding</a:t>
            </a:r>
            <a:r>
              <a:rPr lang="en-US" sz="4000" dirty="0">
                <a:latin typeface="Avenir Black"/>
                <a:cs typeface="Avenir Black"/>
              </a:rPr>
              <a:t> Variables</a:t>
            </a:r>
          </a:p>
        </p:txBody>
      </p:sp>
      <p:sp>
        <p:nvSpPr>
          <p:cNvPr id="4" name="Rectangle 3"/>
          <p:cNvSpPr>
            <a:spLocks noGrp="1"/>
          </p:cNvSpPr>
          <p:nvPr>
            <p:ph idx="1"/>
          </p:nvPr>
        </p:nvSpPr>
        <p:spPr>
          <a:xfrm>
            <a:off x="338669" y="1735672"/>
            <a:ext cx="8415865" cy="4258730"/>
          </a:xfrm>
        </p:spPr>
        <p:txBody>
          <a:bodyPr rtlCol="0">
            <a:noAutofit/>
          </a:bodyPr>
          <a:lstStyle/>
          <a:p>
            <a:pPr marL="617220" indent="-457200">
              <a:lnSpc>
                <a:spcPct val="110000"/>
              </a:lnSpc>
              <a:spcAft>
                <a:spcPts val="600"/>
              </a:spcAft>
              <a:defRPr/>
            </a:pPr>
            <a:r>
              <a:rPr lang="en-US" sz="2800" dirty="0">
                <a:solidFill>
                  <a:srgbClr val="000000"/>
                </a:solidFill>
                <a:latin typeface="Avenir Book"/>
                <a:cs typeface="Avenir Book"/>
              </a:rPr>
              <a:t>Extraneous variables that:</a:t>
            </a:r>
          </a:p>
          <a:p>
            <a:pPr marL="1417320" lvl="2" indent="-457200">
              <a:lnSpc>
                <a:spcPct val="110000"/>
              </a:lnSpc>
              <a:spcAft>
                <a:spcPts val="600"/>
              </a:spcAft>
              <a:buFont typeface="+mj-lt"/>
              <a:buAutoNum type="alphaLcPeriod"/>
              <a:defRPr/>
            </a:pPr>
            <a:r>
              <a:rPr lang="en-US" dirty="0">
                <a:solidFill>
                  <a:srgbClr val="000000"/>
                </a:solidFill>
                <a:latin typeface="Avenir Book"/>
                <a:cs typeface="Avenir Book"/>
              </a:rPr>
              <a:t>influence responses on the DV </a:t>
            </a:r>
          </a:p>
          <a:p>
            <a:pPr marL="1417320" lvl="2" indent="-457200">
              <a:lnSpc>
                <a:spcPct val="110000"/>
              </a:lnSpc>
              <a:spcAft>
                <a:spcPts val="4800"/>
              </a:spcAft>
              <a:buFont typeface="+mj-lt"/>
              <a:buAutoNum type="alphaLcPeriod"/>
              <a:defRPr/>
            </a:pPr>
            <a:r>
              <a:rPr lang="en-US" dirty="0">
                <a:solidFill>
                  <a:srgbClr val="000000"/>
                </a:solidFill>
                <a:latin typeface="Avenir Book"/>
                <a:cs typeface="Avenir Book"/>
              </a:rPr>
              <a:t>vary </a:t>
            </a:r>
            <a:r>
              <a:rPr lang="en-US" i="1" dirty="0">
                <a:solidFill>
                  <a:srgbClr val="000000"/>
                </a:solidFill>
                <a:latin typeface="Avenir Book"/>
                <a:cs typeface="Avenir Book"/>
              </a:rPr>
              <a:t>systematically</a:t>
            </a:r>
            <a:r>
              <a:rPr lang="en-US" dirty="0">
                <a:solidFill>
                  <a:srgbClr val="000000"/>
                </a:solidFill>
                <a:latin typeface="Avenir Book"/>
                <a:cs typeface="Avenir Book"/>
              </a:rPr>
              <a:t> with the IV</a:t>
            </a:r>
          </a:p>
          <a:p>
            <a:pPr marL="617220" indent="-457200">
              <a:lnSpc>
                <a:spcPct val="110000"/>
              </a:lnSpc>
              <a:spcAft>
                <a:spcPts val="1800"/>
              </a:spcAft>
              <a:defRPr/>
            </a:pPr>
            <a:r>
              <a:rPr lang="en-US" sz="2800" dirty="0">
                <a:solidFill>
                  <a:srgbClr val="000000"/>
                </a:solidFill>
                <a:latin typeface="Avenir Book"/>
                <a:cs typeface="Avenir Book"/>
              </a:rPr>
              <a:t>We try to exert </a:t>
            </a:r>
            <a:r>
              <a:rPr lang="en-US" sz="2800" dirty="0">
                <a:solidFill>
                  <a:srgbClr val="008000"/>
                </a:solidFill>
                <a:latin typeface="Avenir Black"/>
                <a:cs typeface="Avenir Black"/>
              </a:rPr>
              <a:t>control</a:t>
            </a:r>
            <a:r>
              <a:rPr lang="en-US" sz="2800" dirty="0">
                <a:solidFill>
                  <a:srgbClr val="008000"/>
                </a:solidFill>
                <a:latin typeface="Avenir Book"/>
                <a:cs typeface="Avenir Book"/>
              </a:rPr>
              <a:t> </a:t>
            </a:r>
            <a:r>
              <a:rPr lang="en-US" sz="2800" dirty="0">
                <a:latin typeface="Avenir Book"/>
                <a:cs typeface="Avenir Book"/>
              </a:rPr>
              <a:t>in our experiment design t</a:t>
            </a:r>
            <a:r>
              <a:rPr lang="en-US" sz="2800" dirty="0">
                <a:solidFill>
                  <a:srgbClr val="000000"/>
                </a:solidFill>
                <a:latin typeface="Avenir Book"/>
                <a:cs typeface="Avenir Book"/>
              </a:rPr>
              <a:t>o prevent extraneous variables from becoming confounds</a:t>
            </a:r>
          </a:p>
          <a:p>
            <a:pPr marL="674370" indent="-514350">
              <a:lnSpc>
                <a:spcPct val="110000"/>
              </a:lnSpc>
              <a:spcAft>
                <a:spcPts val="1800"/>
              </a:spcAft>
              <a:defRPr/>
            </a:pPr>
            <a:endParaRPr lang="en-US" sz="2800" dirty="0">
              <a:solidFill>
                <a:srgbClr val="000000"/>
              </a:solidFill>
              <a:latin typeface="Avenir Book"/>
              <a:cs typeface="Avenir Book"/>
            </a:endParaRPr>
          </a:p>
        </p:txBody>
      </p:sp>
    </p:spTree>
    <p:extLst>
      <p:ext uri="{BB962C8B-B14F-4D97-AF65-F5344CB8AC3E}">
        <p14:creationId xmlns:p14="http://schemas.microsoft.com/office/powerpoint/2010/main" val="1387463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rrowheads="1"/>
          </p:cNvSpPr>
          <p:nvPr>
            <p:ph type="title"/>
          </p:nvPr>
        </p:nvSpPr>
        <p:spPr>
          <a:xfrm>
            <a:off x="457200" y="16936"/>
            <a:ext cx="8229600" cy="1371600"/>
          </a:xfrm>
        </p:spPr>
        <p:txBody>
          <a:bodyPr>
            <a:normAutofit/>
          </a:bodyPr>
          <a:lstStyle/>
          <a:p>
            <a:pPr eaLnBrk="1" fontAlgn="auto" hangingPunct="1">
              <a:spcAft>
                <a:spcPts val="0"/>
              </a:spcAft>
              <a:defRPr/>
            </a:pPr>
            <a:r>
              <a:rPr lang="en-US" sz="4000" dirty="0">
                <a:latin typeface="Avenir Black"/>
                <a:ea typeface="+mj-ea"/>
                <a:cs typeface="Avenir Black"/>
              </a:rPr>
              <a:t>Controlling Extraneous Variables</a:t>
            </a:r>
          </a:p>
        </p:txBody>
      </p:sp>
      <p:sp>
        <p:nvSpPr>
          <p:cNvPr id="44035" name="Rectangle 3"/>
          <p:cNvSpPr>
            <a:spLocks noGrp="1" noChangeArrowheads="1"/>
          </p:cNvSpPr>
          <p:nvPr>
            <p:ph idx="1"/>
          </p:nvPr>
        </p:nvSpPr>
        <p:spPr>
          <a:xfrm>
            <a:off x="389467" y="1617135"/>
            <a:ext cx="8432797" cy="4817531"/>
          </a:xfrm>
        </p:spPr>
        <p:txBody>
          <a:bodyPr>
            <a:normAutofit fontScale="77500" lnSpcReduction="20000"/>
          </a:bodyPr>
          <a:lstStyle/>
          <a:p>
            <a:pPr marL="396875" indent="-396875">
              <a:lnSpc>
                <a:spcPct val="120000"/>
              </a:lnSpc>
              <a:spcAft>
                <a:spcPts val="1200"/>
              </a:spcAft>
              <a:buNone/>
              <a:defRPr/>
            </a:pPr>
            <a:r>
              <a:rPr lang="en-US" sz="4100" dirty="0">
                <a:latin typeface="Avenir Black"/>
                <a:cs typeface="Avenir Black"/>
              </a:rPr>
              <a:t>Two </a:t>
            </a:r>
            <a:r>
              <a:rPr lang="en-US" sz="4100" dirty="0">
                <a:solidFill>
                  <a:srgbClr val="008000"/>
                </a:solidFill>
                <a:latin typeface="Avenir Black"/>
                <a:cs typeface="Avenir Black"/>
              </a:rPr>
              <a:t>active </a:t>
            </a:r>
            <a:r>
              <a:rPr lang="en-US" sz="4100" dirty="0">
                <a:latin typeface="Avenir Black"/>
                <a:cs typeface="Avenir Black"/>
              </a:rPr>
              <a:t>control techniques: </a:t>
            </a:r>
          </a:p>
          <a:p>
            <a:pPr marL="349250" indent="-349250">
              <a:lnSpc>
                <a:spcPct val="120000"/>
              </a:lnSpc>
              <a:spcAft>
                <a:spcPts val="600"/>
              </a:spcAft>
              <a:buFont typeface="Wingdings" pitchFamily="2" charset="2"/>
              <a:buAutoNum type="arabicPeriod"/>
              <a:defRPr/>
            </a:pPr>
            <a:r>
              <a:rPr lang="en-US" sz="3600" dirty="0">
                <a:latin typeface="Avenir Book"/>
                <a:cs typeface="Avenir Book"/>
              </a:rPr>
              <a:t>Intentionally holding variables constant</a:t>
            </a:r>
          </a:p>
          <a:p>
            <a:pPr marL="857250" lvl="1" indent="-457200">
              <a:lnSpc>
                <a:spcPct val="120000"/>
              </a:lnSpc>
              <a:spcAft>
                <a:spcPts val="1800"/>
              </a:spcAft>
              <a:defRPr/>
            </a:pPr>
            <a:r>
              <a:rPr lang="en-US" dirty="0">
                <a:latin typeface="Avenir Book"/>
                <a:cs typeface="Avenir Book"/>
              </a:rPr>
              <a:t>Standardized environment and procedures (but may limit external/ecological validity)</a:t>
            </a:r>
          </a:p>
          <a:p>
            <a:pPr marL="349250" indent="-349250">
              <a:lnSpc>
                <a:spcPct val="120000"/>
              </a:lnSpc>
              <a:spcAft>
                <a:spcPts val="600"/>
              </a:spcAft>
              <a:buFont typeface="+mj-lt"/>
              <a:buAutoNum type="arabicPeriod" startAt="2"/>
              <a:defRPr/>
            </a:pPr>
            <a:r>
              <a:rPr lang="en-US" sz="3600" dirty="0">
                <a:latin typeface="Avenir Book"/>
                <a:cs typeface="Avenir Book"/>
              </a:rPr>
              <a:t>Matching values across treatment conditions</a:t>
            </a:r>
          </a:p>
          <a:p>
            <a:pPr marL="857250" lvl="1" indent="-457200">
              <a:lnSpc>
                <a:spcPct val="120000"/>
              </a:lnSpc>
              <a:defRPr/>
            </a:pPr>
            <a:r>
              <a:rPr lang="en-US" dirty="0">
                <a:latin typeface="Avenir Book"/>
                <a:cs typeface="Avenir Book"/>
              </a:rPr>
              <a:t>Same number (each gender/age/etc.) in each condition</a:t>
            </a:r>
          </a:p>
          <a:p>
            <a:pPr marL="857250" lvl="1" indent="-457200">
              <a:lnSpc>
                <a:spcPct val="120000"/>
              </a:lnSpc>
              <a:defRPr/>
            </a:pPr>
            <a:r>
              <a:rPr lang="en-US" dirty="0">
                <a:latin typeface="Avenir Book"/>
                <a:cs typeface="Avenir Book"/>
              </a:rPr>
              <a:t>Same average score in each condition</a:t>
            </a:r>
          </a:p>
          <a:p>
            <a:pPr marL="857250" lvl="1" indent="-457200">
              <a:lnSpc>
                <a:spcPct val="120000"/>
              </a:lnSpc>
              <a:defRPr/>
            </a:pPr>
            <a:r>
              <a:rPr lang="en-US" dirty="0">
                <a:latin typeface="Avenir Book"/>
                <a:cs typeface="Avenir Book"/>
              </a:rPr>
              <a:t>Half of each treatment in each environmental condition</a:t>
            </a:r>
          </a:p>
          <a:p>
            <a:pPr marL="857250" lvl="1" indent="-457200">
              <a:lnSpc>
                <a:spcPct val="120000"/>
              </a:lnSpc>
              <a:defRPr/>
            </a:pPr>
            <a:r>
              <a:rPr lang="en-US" dirty="0">
                <a:solidFill>
                  <a:srgbClr val="000000"/>
                </a:solidFill>
                <a:latin typeface="Avenir Book"/>
                <a:cs typeface="Avenir Book"/>
              </a:rPr>
              <a:t>Vary order of treatment (but time consuming and tedious)</a:t>
            </a:r>
          </a:p>
        </p:txBody>
      </p:sp>
    </p:spTree>
    <p:extLst>
      <p:ext uri="{BB962C8B-B14F-4D97-AF65-F5344CB8AC3E}">
        <p14:creationId xmlns:p14="http://schemas.microsoft.com/office/powerpoint/2010/main" val="414770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0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0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0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03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03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03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rrowheads="1"/>
          </p:cNvSpPr>
          <p:nvPr>
            <p:ph type="title"/>
          </p:nvPr>
        </p:nvSpPr>
        <p:spPr>
          <a:xfrm>
            <a:off x="457200" y="16936"/>
            <a:ext cx="8229600" cy="1371600"/>
          </a:xfrm>
        </p:spPr>
        <p:txBody>
          <a:bodyPr>
            <a:normAutofit/>
          </a:bodyPr>
          <a:lstStyle/>
          <a:p>
            <a:pPr eaLnBrk="1" fontAlgn="auto" hangingPunct="1">
              <a:spcAft>
                <a:spcPts val="0"/>
              </a:spcAft>
              <a:defRPr/>
            </a:pPr>
            <a:r>
              <a:rPr lang="en-US" sz="4000" dirty="0">
                <a:latin typeface="Avenir Black"/>
                <a:ea typeface="+mj-ea"/>
                <a:cs typeface="Avenir Black"/>
              </a:rPr>
              <a:t>Controlling Extraneous Variables</a:t>
            </a:r>
          </a:p>
        </p:txBody>
      </p:sp>
      <p:sp>
        <p:nvSpPr>
          <p:cNvPr id="44035" name="Rectangle 3"/>
          <p:cNvSpPr>
            <a:spLocks noGrp="1" noChangeArrowheads="1"/>
          </p:cNvSpPr>
          <p:nvPr>
            <p:ph idx="1"/>
          </p:nvPr>
        </p:nvSpPr>
        <p:spPr>
          <a:xfrm>
            <a:off x="423333" y="1549403"/>
            <a:ext cx="8432797" cy="4817531"/>
          </a:xfrm>
        </p:spPr>
        <p:txBody>
          <a:bodyPr>
            <a:normAutofit/>
          </a:bodyPr>
          <a:lstStyle/>
          <a:p>
            <a:pPr marL="396875" indent="-396875">
              <a:lnSpc>
                <a:spcPct val="120000"/>
              </a:lnSpc>
              <a:spcAft>
                <a:spcPts val="2400"/>
              </a:spcAft>
              <a:buNone/>
              <a:defRPr/>
            </a:pPr>
            <a:r>
              <a:rPr lang="en-US" sz="4100" dirty="0">
                <a:latin typeface="Avenir Black"/>
                <a:cs typeface="Avenir Black"/>
              </a:rPr>
              <a:t>One </a:t>
            </a:r>
            <a:r>
              <a:rPr lang="en-US" sz="4100" dirty="0">
                <a:solidFill>
                  <a:srgbClr val="FF0000"/>
                </a:solidFill>
                <a:latin typeface="Avenir Black"/>
                <a:cs typeface="Avenir Black"/>
              </a:rPr>
              <a:t>passive </a:t>
            </a:r>
            <a:r>
              <a:rPr lang="en-US" sz="4100" dirty="0">
                <a:latin typeface="Avenir Black"/>
                <a:cs typeface="Avenir Black"/>
              </a:rPr>
              <a:t>control technique: </a:t>
            </a:r>
          </a:p>
          <a:p>
            <a:pPr marL="349250" indent="-349250">
              <a:spcAft>
                <a:spcPts val="1200"/>
              </a:spcAft>
              <a:buFont typeface="Wingdings" pitchFamily="2" charset="2"/>
              <a:buAutoNum type="arabicPeriod"/>
              <a:defRPr/>
            </a:pPr>
            <a:r>
              <a:rPr lang="en-US" sz="2800" dirty="0">
                <a:latin typeface="Avenir Book"/>
                <a:cs typeface="Avenir Book"/>
              </a:rPr>
              <a:t>Randomization: Use a random process to disrupt the natural/systematic relationship between variables throughout the study</a:t>
            </a:r>
          </a:p>
          <a:p>
            <a:pPr marL="857250" lvl="1" indent="-457200">
              <a:lnSpc>
                <a:spcPct val="110000"/>
              </a:lnSpc>
              <a:spcAft>
                <a:spcPts val="600"/>
              </a:spcAft>
              <a:defRPr/>
            </a:pPr>
            <a:r>
              <a:rPr lang="en-US" sz="2200" dirty="0">
                <a:latin typeface="Avenir Book"/>
                <a:cs typeface="Avenir Book"/>
              </a:rPr>
              <a:t>Randomize order of questions in a survey</a:t>
            </a:r>
          </a:p>
          <a:p>
            <a:pPr marL="857250" lvl="1" indent="-457200">
              <a:lnSpc>
                <a:spcPct val="110000"/>
              </a:lnSpc>
              <a:spcAft>
                <a:spcPts val="600"/>
              </a:spcAft>
              <a:defRPr/>
            </a:pPr>
            <a:r>
              <a:rPr lang="en-US" sz="2200" dirty="0">
                <a:latin typeface="Avenir Book"/>
                <a:cs typeface="Avenir Book"/>
              </a:rPr>
              <a:t>Randomize order of trials in a task (e.g. </a:t>
            </a:r>
            <a:r>
              <a:rPr lang="en-US" sz="2200" dirty="0" err="1">
                <a:latin typeface="Avenir Book"/>
                <a:cs typeface="Avenir Book"/>
              </a:rPr>
              <a:t>Stroop</a:t>
            </a:r>
            <a:r>
              <a:rPr lang="en-US" sz="2200" dirty="0">
                <a:latin typeface="Avenir Book"/>
                <a:cs typeface="Avenir Book"/>
              </a:rPr>
              <a:t>)</a:t>
            </a:r>
          </a:p>
          <a:p>
            <a:pPr marL="857250" lvl="1" indent="-457200">
              <a:lnSpc>
                <a:spcPct val="110000"/>
              </a:lnSpc>
              <a:spcAft>
                <a:spcPts val="600"/>
              </a:spcAft>
              <a:defRPr/>
            </a:pPr>
            <a:r>
              <a:rPr lang="en-US" sz="2200" dirty="0">
                <a:latin typeface="Avenir Black"/>
                <a:cs typeface="Avenir Black"/>
              </a:rPr>
              <a:t>Random assignment </a:t>
            </a:r>
            <a:r>
              <a:rPr lang="en-US" sz="2200" dirty="0">
                <a:latin typeface="Avenir Book"/>
                <a:cs typeface="Avenir Book"/>
              </a:rPr>
              <a:t>of participants to conditions</a:t>
            </a:r>
          </a:p>
        </p:txBody>
      </p:sp>
    </p:spTree>
    <p:extLst>
      <p:ext uri="{BB962C8B-B14F-4D97-AF65-F5344CB8AC3E}">
        <p14:creationId xmlns:p14="http://schemas.microsoft.com/office/powerpoint/2010/main" val="99558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0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0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0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3199"/>
            <a:ext cx="8305800" cy="762000"/>
          </a:xfrm>
        </p:spPr>
        <p:txBody>
          <a:bodyPr>
            <a:normAutofit/>
          </a:bodyPr>
          <a:lstStyle/>
          <a:p>
            <a:pPr eaLnBrk="1" fontAlgn="auto" hangingPunct="1">
              <a:spcAft>
                <a:spcPts val="0"/>
              </a:spcAft>
              <a:defRPr/>
            </a:pPr>
            <a:r>
              <a:rPr lang="en-US" sz="3600" dirty="0">
                <a:latin typeface="Avenir Black"/>
                <a:ea typeface="+mj-ea"/>
                <a:cs typeface="Avenir Black"/>
              </a:rPr>
              <a:t>Comparing Methods of Control</a:t>
            </a:r>
          </a:p>
        </p:txBody>
      </p:sp>
      <p:pic>
        <p:nvPicPr>
          <p:cNvPr id="471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933" y="1380068"/>
            <a:ext cx="7518400" cy="50667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5858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A0BB91F-5CDB-664D-A125-73619DA590A1}"/>
              </a:ext>
            </a:extLst>
          </p:cNvPr>
          <p:cNvSpPr>
            <a:spLocks noGrp="1"/>
          </p:cNvSpPr>
          <p:nvPr>
            <p:ph type="title"/>
          </p:nvPr>
        </p:nvSpPr>
        <p:spPr>
          <a:xfrm>
            <a:off x="505677" y="914400"/>
            <a:ext cx="2743200" cy="2887579"/>
          </a:xfrm>
        </p:spPr>
        <p:txBody>
          <a:bodyPr vert="horz" lIns="91440" tIns="45720" rIns="91440" bIns="45720" rtlCol="0" anchor="b">
            <a:normAutofit/>
          </a:bodyPr>
          <a:lstStyle/>
          <a:p>
            <a:pPr algn="ctr" defTabSz="914400">
              <a:lnSpc>
                <a:spcPct val="90000"/>
              </a:lnSpc>
            </a:pPr>
            <a:r>
              <a:rPr lang="en-US" sz="3600" kern="1200">
                <a:solidFill>
                  <a:srgbClr val="FFFFFF"/>
                </a:solidFill>
                <a:latin typeface="+mj-lt"/>
                <a:ea typeface="+mj-ea"/>
                <a:cs typeface="+mj-cs"/>
              </a:rPr>
              <a:t>Any experiment you design must have validity</a:t>
            </a:r>
          </a:p>
        </p:txBody>
      </p:sp>
      <p:sp>
        <p:nvSpPr>
          <p:cNvPr id="11" name="Text Placeholder 10">
            <a:extLst>
              <a:ext uri="{FF2B5EF4-FFF2-40B4-BE49-F238E27FC236}">
                <a16:creationId xmlns:a16="http://schemas.microsoft.com/office/drawing/2014/main" id="{BB833480-6C3B-8744-8071-6D2AF355AC50}"/>
              </a:ext>
            </a:extLst>
          </p:cNvPr>
          <p:cNvSpPr>
            <a:spLocks noGrp="1"/>
          </p:cNvSpPr>
          <p:nvPr>
            <p:ph type="body" idx="1"/>
          </p:nvPr>
        </p:nvSpPr>
        <p:spPr>
          <a:xfrm>
            <a:off x="505677" y="4170501"/>
            <a:ext cx="2743200" cy="1525597"/>
          </a:xfrm>
        </p:spPr>
        <p:txBody>
          <a:bodyPr vert="horz" lIns="91440" tIns="45720" rIns="91440" bIns="45720" rtlCol="0">
            <a:normAutofit/>
          </a:bodyPr>
          <a:lstStyle/>
          <a:p>
            <a:pPr algn="ctr" defTabSz="914400">
              <a:lnSpc>
                <a:spcPct val="90000"/>
              </a:lnSpc>
              <a:spcBef>
                <a:spcPts val="1000"/>
              </a:spcBef>
            </a:pPr>
            <a:r>
              <a:rPr lang="en-US" sz="1700" kern="1200" dirty="0">
                <a:solidFill>
                  <a:srgbClr val="FFFFFF"/>
                </a:solidFill>
                <a:latin typeface="+mn-lt"/>
                <a:ea typeface="+mn-ea"/>
                <a:cs typeface="+mn-cs"/>
              </a:rPr>
              <a:t>Consideration for validity must be made when designing your study</a:t>
            </a:r>
          </a:p>
        </p:txBody>
      </p:sp>
      <p:pic>
        <p:nvPicPr>
          <p:cNvPr id="12" name="Picture 11">
            <a:extLst>
              <a:ext uri="{FF2B5EF4-FFF2-40B4-BE49-F238E27FC236}">
                <a16:creationId xmlns:a16="http://schemas.microsoft.com/office/drawing/2014/main" id="{FEE7D6E9-98AF-DA42-BABF-BF2497E37347}"/>
              </a:ext>
            </a:extLst>
          </p:cNvPr>
          <p:cNvPicPr>
            <a:picLocks noChangeAspect="1"/>
          </p:cNvPicPr>
          <p:nvPr/>
        </p:nvPicPr>
        <p:blipFill>
          <a:blip r:embed="rId2"/>
          <a:stretch>
            <a:fillRect/>
          </a:stretch>
        </p:blipFill>
        <p:spPr>
          <a:xfrm>
            <a:off x="165889" y="388784"/>
            <a:ext cx="8812222" cy="6080432"/>
          </a:xfrm>
          <a:prstGeom prst="rect">
            <a:avLst/>
          </a:prstGeom>
        </p:spPr>
      </p:pic>
    </p:spTree>
    <p:extLst>
      <p:ext uri="{BB962C8B-B14F-4D97-AF65-F5344CB8AC3E}">
        <p14:creationId xmlns:p14="http://schemas.microsoft.com/office/powerpoint/2010/main" val="3376130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3">
            <a:extLst>
              <a:ext uri="{FF2B5EF4-FFF2-40B4-BE49-F238E27FC236}">
                <a16:creationId xmlns:a16="http://schemas.microsoft.com/office/drawing/2014/main" id="{AB45A142-4255-493C-8284-5D566C121B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E408A7D9-5869-0B4A-A90C-83090D2EB2C8}"/>
              </a:ext>
            </a:extLst>
          </p:cNvPr>
          <p:cNvSpPr>
            <a:spLocks noGrp="1"/>
          </p:cNvSpPr>
          <p:nvPr>
            <p:ph type="title"/>
          </p:nvPr>
        </p:nvSpPr>
        <p:spPr>
          <a:xfrm>
            <a:off x="505677" y="914400"/>
            <a:ext cx="2743200" cy="2887579"/>
          </a:xfrm>
        </p:spPr>
        <p:txBody>
          <a:bodyPr vert="horz" lIns="91440" tIns="45720" rIns="91440" bIns="45720" rtlCol="0" anchor="b">
            <a:normAutofit/>
          </a:bodyPr>
          <a:lstStyle/>
          <a:p>
            <a:pPr algn="ctr" defTabSz="914400">
              <a:lnSpc>
                <a:spcPct val="90000"/>
              </a:lnSpc>
            </a:pPr>
            <a:r>
              <a:rPr lang="en-US" sz="4200" kern="1200">
                <a:solidFill>
                  <a:srgbClr val="FFFFFF"/>
                </a:solidFill>
                <a:latin typeface="+mj-lt"/>
                <a:ea typeface="+mj-ea"/>
                <a:cs typeface="+mj-cs"/>
              </a:rPr>
              <a:t>So let’s discuss variables</a:t>
            </a:r>
          </a:p>
        </p:txBody>
      </p:sp>
      <p:sp>
        <p:nvSpPr>
          <p:cNvPr id="8" name="Text Placeholder 7">
            <a:extLst>
              <a:ext uri="{FF2B5EF4-FFF2-40B4-BE49-F238E27FC236}">
                <a16:creationId xmlns:a16="http://schemas.microsoft.com/office/drawing/2014/main" id="{1426BE8D-D49E-3144-8D74-DDCDC6501170}"/>
              </a:ext>
            </a:extLst>
          </p:cNvPr>
          <p:cNvSpPr>
            <a:spLocks noGrp="1"/>
          </p:cNvSpPr>
          <p:nvPr>
            <p:ph type="body" idx="1"/>
          </p:nvPr>
        </p:nvSpPr>
        <p:spPr>
          <a:xfrm>
            <a:off x="505677" y="4170501"/>
            <a:ext cx="2743200" cy="1525597"/>
          </a:xfrm>
        </p:spPr>
        <p:txBody>
          <a:bodyPr vert="horz" lIns="91440" tIns="45720" rIns="91440" bIns="45720" rtlCol="0">
            <a:normAutofit/>
          </a:bodyPr>
          <a:lstStyle/>
          <a:p>
            <a:pPr algn="ctr" defTabSz="914400">
              <a:lnSpc>
                <a:spcPct val="90000"/>
              </a:lnSpc>
              <a:spcBef>
                <a:spcPts val="1000"/>
              </a:spcBef>
            </a:pPr>
            <a:r>
              <a:rPr lang="en-US" sz="1700" kern="1200" dirty="0">
                <a:solidFill>
                  <a:srgbClr val="FFFFFF"/>
                </a:solidFill>
                <a:latin typeface="+mn-lt"/>
                <a:ea typeface="+mn-ea"/>
                <a:cs typeface="+mn-cs"/>
              </a:rPr>
              <a:t>Independent Variable (IV)</a:t>
            </a:r>
          </a:p>
          <a:p>
            <a:pPr algn="ctr" defTabSz="914400">
              <a:lnSpc>
                <a:spcPct val="90000"/>
              </a:lnSpc>
              <a:spcBef>
                <a:spcPts val="1000"/>
              </a:spcBef>
            </a:pPr>
            <a:r>
              <a:rPr lang="en-US" sz="1700" dirty="0">
                <a:solidFill>
                  <a:srgbClr val="FFFFFF"/>
                </a:solidFill>
                <a:latin typeface="+mn-lt"/>
              </a:rPr>
              <a:t>Dependent Variable (IV)</a:t>
            </a:r>
          </a:p>
          <a:p>
            <a:pPr algn="ctr" defTabSz="914400">
              <a:lnSpc>
                <a:spcPct val="90000"/>
              </a:lnSpc>
              <a:spcBef>
                <a:spcPts val="1000"/>
              </a:spcBef>
            </a:pPr>
            <a:r>
              <a:rPr lang="en-US" sz="1700" kern="1200" dirty="0">
                <a:solidFill>
                  <a:srgbClr val="FFFFFF"/>
                </a:solidFill>
                <a:latin typeface="+mn-lt"/>
                <a:ea typeface="+mn-ea"/>
                <a:cs typeface="+mn-cs"/>
              </a:rPr>
              <a:t>Extraneous Variables</a:t>
            </a:r>
          </a:p>
        </p:txBody>
      </p:sp>
      <p:cxnSp>
        <p:nvCxnSpPr>
          <p:cNvPr id="19" name="Straight Connector 15">
            <a:extLst>
              <a:ext uri="{FF2B5EF4-FFF2-40B4-BE49-F238E27FC236}">
                <a16:creationId xmlns:a16="http://schemas.microsoft.com/office/drawing/2014/main" id="{38FB9660-F42F-4313-BBC4-47C007FE484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3802D82-2869-D741-8059-C319A200C7BA}"/>
              </a:ext>
            </a:extLst>
          </p:cNvPr>
          <p:cNvPicPr>
            <a:picLocks noChangeAspect="1"/>
          </p:cNvPicPr>
          <p:nvPr/>
        </p:nvPicPr>
        <p:blipFill>
          <a:blip r:embed="rId3"/>
          <a:stretch>
            <a:fillRect/>
          </a:stretch>
        </p:blipFill>
        <p:spPr>
          <a:xfrm>
            <a:off x="3865366" y="717414"/>
            <a:ext cx="4915159" cy="5431114"/>
          </a:xfrm>
          <a:prstGeom prst="rect">
            <a:avLst/>
          </a:prstGeom>
        </p:spPr>
      </p:pic>
    </p:spTree>
    <p:extLst>
      <p:ext uri="{BB962C8B-B14F-4D97-AF65-F5344CB8AC3E}">
        <p14:creationId xmlns:p14="http://schemas.microsoft.com/office/powerpoint/2010/main" val="309243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5" y="22025"/>
            <a:ext cx="8517470" cy="706110"/>
          </a:xfrm>
        </p:spPr>
        <p:txBody>
          <a:bodyPr/>
          <a:lstStyle/>
          <a:p>
            <a:r>
              <a:rPr lang="en-US" sz="3600" dirty="0">
                <a:solidFill>
                  <a:srgbClr val="4C73B3"/>
                </a:solidFill>
                <a:latin typeface="Avenir Black"/>
                <a:cs typeface="Avenir Black"/>
              </a:rPr>
              <a:t>Types of Validity</a:t>
            </a:r>
          </a:p>
        </p:txBody>
      </p:sp>
      <p:sp>
        <p:nvSpPr>
          <p:cNvPr id="8" name="Rectangle 7"/>
          <p:cNvSpPr/>
          <p:nvPr/>
        </p:nvSpPr>
        <p:spPr>
          <a:xfrm>
            <a:off x="2099738" y="921546"/>
            <a:ext cx="4317997" cy="923330"/>
          </a:xfrm>
          <a:prstGeom prst="rect">
            <a:avLst/>
          </a:prstGeom>
        </p:spPr>
        <p:txBody>
          <a:bodyPr wrap="square">
            <a:spAutoFit/>
          </a:bodyPr>
          <a:lstStyle/>
          <a:p>
            <a:pPr marL="0" indent="0" fontAlgn="auto">
              <a:spcAft>
                <a:spcPts val="1200"/>
              </a:spcAft>
              <a:buNone/>
              <a:defRPr/>
            </a:pPr>
            <a:r>
              <a:rPr lang="en-US" dirty="0">
                <a:latin typeface="Avenir Book"/>
                <a:cs typeface="Avenir Book"/>
              </a:rPr>
              <a:t>The extent to which the operational definition reflects the true theoretical meaning of the variable</a:t>
            </a:r>
          </a:p>
        </p:txBody>
      </p:sp>
      <p:sp>
        <p:nvSpPr>
          <p:cNvPr id="9" name="Rectangle 8"/>
          <p:cNvSpPr/>
          <p:nvPr/>
        </p:nvSpPr>
        <p:spPr>
          <a:xfrm>
            <a:off x="258886" y="1152379"/>
            <a:ext cx="1711442" cy="461665"/>
          </a:xfrm>
          <a:prstGeom prst="rect">
            <a:avLst/>
          </a:prstGeom>
        </p:spPr>
        <p:txBody>
          <a:bodyPr wrap="square">
            <a:spAutoFit/>
          </a:bodyPr>
          <a:lstStyle/>
          <a:p>
            <a:pPr algn="ctr"/>
            <a:r>
              <a:rPr lang="en-US" sz="2400" dirty="0">
                <a:solidFill>
                  <a:srgbClr val="000000"/>
                </a:solidFill>
                <a:latin typeface="Avenir Black"/>
                <a:cs typeface="Avenir Black"/>
              </a:rPr>
              <a:t>Construct</a:t>
            </a:r>
            <a:endParaRPr lang="en-US" sz="2400" dirty="0">
              <a:solidFill>
                <a:srgbClr val="000000"/>
              </a:solidFill>
              <a:latin typeface="Avenir Book"/>
              <a:cs typeface="Avenir Book"/>
            </a:endParaRPr>
          </a:p>
        </p:txBody>
      </p:sp>
      <p:sp>
        <p:nvSpPr>
          <p:cNvPr id="10" name="Rectangle 9"/>
          <p:cNvSpPr/>
          <p:nvPr/>
        </p:nvSpPr>
        <p:spPr>
          <a:xfrm>
            <a:off x="2099738" y="2129223"/>
            <a:ext cx="3960723" cy="923330"/>
          </a:xfrm>
          <a:prstGeom prst="rect">
            <a:avLst/>
          </a:prstGeom>
        </p:spPr>
        <p:txBody>
          <a:bodyPr wrap="square">
            <a:spAutoFit/>
          </a:bodyPr>
          <a:lstStyle/>
          <a:p>
            <a:pPr marL="0" indent="0" fontAlgn="auto">
              <a:spcAft>
                <a:spcPts val="1200"/>
              </a:spcAft>
              <a:buNone/>
              <a:defRPr/>
            </a:pPr>
            <a:r>
              <a:rPr lang="en-US" dirty="0">
                <a:latin typeface="Avenir Book"/>
                <a:cs typeface="Avenir Book"/>
              </a:rPr>
              <a:t>The extent to which study produces a single, clear explanation for the relationship between variables</a:t>
            </a:r>
          </a:p>
        </p:txBody>
      </p:sp>
      <p:sp>
        <p:nvSpPr>
          <p:cNvPr id="11" name="Rectangle 10"/>
          <p:cNvSpPr/>
          <p:nvPr/>
        </p:nvSpPr>
        <p:spPr>
          <a:xfrm>
            <a:off x="2099738" y="3336900"/>
            <a:ext cx="4114793" cy="923330"/>
          </a:xfrm>
          <a:prstGeom prst="rect">
            <a:avLst/>
          </a:prstGeom>
        </p:spPr>
        <p:txBody>
          <a:bodyPr wrap="square">
            <a:spAutoFit/>
          </a:bodyPr>
          <a:lstStyle/>
          <a:p>
            <a:pPr marL="0" indent="0" fontAlgn="auto">
              <a:spcAft>
                <a:spcPts val="1200"/>
              </a:spcAft>
              <a:buNone/>
              <a:defRPr/>
            </a:pPr>
            <a:r>
              <a:rPr lang="en-US" dirty="0">
                <a:latin typeface="Avenir Book"/>
                <a:cs typeface="Avenir Book"/>
              </a:rPr>
              <a:t>The extent to which results can generalize to other populations and settings </a:t>
            </a:r>
          </a:p>
        </p:txBody>
      </p:sp>
      <p:sp>
        <p:nvSpPr>
          <p:cNvPr id="15" name="Rectangle 14"/>
          <p:cNvSpPr/>
          <p:nvPr/>
        </p:nvSpPr>
        <p:spPr>
          <a:xfrm>
            <a:off x="274183" y="2355310"/>
            <a:ext cx="1680849" cy="461665"/>
          </a:xfrm>
          <a:prstGeom prst="rect">
            <a:avLst/>
          </a:prstGeom>
        </p:spPr>
        <p:txBody>
          <a:bodyPr wrap="square">
            <a:spAutoFit/>
          </a:bodyPr>
          <a:lstStyle/>
          <a:p>
            <a:pPr algn="ctr"/>
            <a:r>
              <a:rPr lang="en-US" sz="2400" dirty="0">
                <a:solidFill>
                  <a:srgbClr val="000000"/>
                </a:solidFill>
                <a:latin typeface="Avenir Black"/>
                <a:cs typeface="Avenir Black"/>
              </a:rPr>
              <a:t>Internal</a:t>
            </a:r>
            <a:endParaRPr lang="en-US" sz="2400" dirty="0">
              <a:solidFill>
                <a:srgbClr val="000000"/>
              </a:solidFill>
            </a:endParaRPr>
          </a:p>
        </p:txBody>
      </p:sp>
      <p:sp>
        <p:nvSpPr>
          <p:cNvPr id="16" name="Rectangle 15"/>
          <p:cNvSpPr/>
          <p:nvPr/>
        </p:nvSpPr>
        <p:spPr>
          <a:xfrm>
            <a:off x="230884" y="3530627"/>
            <a:ext cx="1767446" cy="461665"/>
          </a:xfrm>
          <a:prstGeom prst="rect">
            <a:avLst/>
          </a:prstGeom>
        </p:spPr>
        <p:txBody>
          <a:bodyPr wrap="square">
            <a:spAutoFit/>
          </a:bodyPr>
          <a:lstStyle/>
          <a:p>
            <a:pPr algn="ctr"/>
            <a:r>
              <a:rPr lang="en-US" sz="2400" dirty="0">
                <a:solidFill>
                  <a:srgbClr val="000000"/>
                </a:solidFill>
                <a:latin typeface="Avenir Black"/>
                <a:cs typeface="Avenir Black"/>
              </a:rPr>
              <a:t>External</a:t>
            </a:r>
            <a:endParaRPr lang="en-US" sz="2400" dirty="0">
              <a:solidFill>
                <a:srgbClr val="000000"/>
              </a:solidFill>
              <a:latin typeface="Avenir Book"/>
              <a:cs typeface="Avenir Book"/>
            </a:endParaRPr>
          </a:p>
        </p:txBody>
      </p:sp>
      <p:sp>
        <p:nvSpPr>
          <p:cNvPr id="12" name="Rectangle 11"/>
          <p:cNvSpPr/>
          <p:nvPr/>
        </p:nvSpPr>
        <p:spPr>
          <a:xfrm>
            <a:off x="230884" y="5706086"/>
            <a:ext cx="1767446" cy="461665"/>
          </a:xfrm>
          <a:prstGeom prst="rect">
            <a:avLst/>
          </a:prstGeom>
        </p:spPr>
        <p:txBody>
          <a:bodyPr wrap="square">
            <a:spAutoFit/>
          </a:bodyPr>
          <a:lstStyle/>
          <a:p>
            <a:pPr algn="ctr"/>
            <a:r>
              <a:rPr lang="en-US" sz="2400" dirty="0">
                <a:solidFill>
                  <a:srgbClr val="000000"/>
                </a:solidFill>
                <a:latin typeface="Avenir Black"/>
                <a:cs typeface="Avenir Black"/>
              </a:rPr>
              <a:t>Conclusion</a:t>
            </a:r>
            <a:endParaRPr lang="en-US" sz="2400" dirty="0">
              <a:solidFill>
                <a:srgbClr val="000000"/>
              </a:solidFill>
              <a:latin typeface="Avenir Book"/>
              <a:cs typeface="Avenir Book"/>
            </a:endParaRPr>
          </a:p>
        </p:txBody>
      </p:sp>
      <p:sp>
        <p:nvSpPr>
          <p:cNvPr id="13" name="Rectangle 12"/>
          <p:cNvSpPr/>
          <p:nvPr/>
        </p:nvSpPr>
        <p:spPr>
          <a:xfrm>
            <a:off x="6111261" y="963133"/>
            <a:ext cx="3014132" cy="830997"/>
          </a:xfrm>
          <a:prstGeom prst="rect">
            <a:avLst/>
          </a:prstGeom>
        </p:spPr>
        <p:txBody>
          <a:bodyPr wrap="square">
            <a:spAutoFit/>
          </a:bodyPr>
          <a:lstStyle/>
          <a:p>
            <a:r>
              <a:rPr lang="en-US" sz="1600" dirty="0">
                <a:solidFill>
                  <a:srgbClr val="E46C0A"/>
                </a:solidFill>
                <a:latin typeface="Avenir Book"/>
                <a:cs typeface="Avenir Book"/>
              </a:rPr>
              <a:t>Is the operational definition sufficiently measuring the construct it claims to measure?</a:t>
            </a:r>
          </a:p>
        </p:txBody>
      </p:sp>
      <p:sp>
        <p:nvSpPr>
          <p:cNvPr id="14" name="Rectangle 13"/>
          <p:cNvSpPr/>
          <p:nvPr/>
        </p:nvSpPr>
        <p:spPr>
          <a:xfrm>
            <a:off x="2099738" y="5475253"/>
            <a:ext cx="4114793" cy="923330"/>
          </a:xfrm>
          <a:prstGeom prst="rect">
            <a:avLst/>
          </a:prstGeom>
        </p:spPr>
        <p:txBody>
          <a:bodyPr wrap="square">
            <a:spAutoFit/>
          </a:bodyPr>
          <a:lstStyle/>
          <a:p>
            <a:pPr marL="0" indent="0" fontAlgn="auto">
              <a:spcAft>
                <a:spcPts val="1200"/>
              </a:spcAft>
              <a:buNone/>
              <a:defRPr/>
            </a:pPr>
            <a:r>
              <a:rPr lang="en-US" dirty="0">
                <a:latin typeface="Avenir Book"/>
                <a:cs typeface="Avenir Book"/>
              </a:rPr>
              <a:t>The extent to which the data actually support the conclusions that have been drawn</a:t>
            </a:r>
          </a:p>
        </p:txBody>
      </p:sp>
      <p:sp>
        <p:nvSpPr>
          <p:cNvPr id="17" name="Rectangle 16"/>
          <p:cNvSpPr/>
          <p:nvPr/>
        </p:nvSpPr>
        <p:spPr>
          <a:xfrm>
            <a:off x="6111261" y="2204510"/>
            <a:ext cx="3014132" cy="830997"/>
          </a:xfrm>
          <a:prstGeom prst="rect">
            <a:avLst/>
          </a:prstGeom>
        </p:spPr>
        <p:txBody>
          <a:bodyPr wrap="square">
            <a:spAutoFit/>
          </a:bodyPr>
          <a:lstStyle/>
          <a:p>
            <a:r>
              <a:rPr lang="en-US" sz="1600" dirty="0">
                <a:solidFill>
                  <a:srgbClr val="E46C0A"/>
                </a:solidFill>
                <a:latin typeface="Avenir Book"/>
                <a:cs typeface="Avenir Book"/>
              </a:rPr>
              <a:t>Have you ruled out confounding/third/extraneous variables?</a:t>
            </a:r>
          </a:p>
        </p:txBody>
      </p:sp>
      <p:sp>
        <p:nvSpPr>
          <p:cNvPr id="18" name="Rectangle 17"/>
          <p:cNvSpPr/>
          <p:nvPr/>
        </p:nvSpPr>
        <p:spPr>
          <a:xfrm>
            <a:off x="6111261" y="3345961"/>
            <a:ext cx="3032740" cy="830997"/>
          </a:xfrm>
          <a:prstGeom prst="rect">
            <a:avLst/>
          </a:prstGeom>
        </p:spPr>
        <p:txBody>
          <a:bodyPr wrap="square">
            <a:spAutoFit/>
          </a:bodyPr>
          <a:lstStyle/>
          <a:p>
            <a:r>
              <a:rPr lang="en-US" sz="1600" dirty="0">
                <a:solidFill>
                  <a:srgbClr val="E46C0A"/>
                </a:solidFill>
                <a:latin typeface="Avenir Book"/>
                <a:cs typeface="Avenir Book"/>
              </a:rPr>
              <a:t>Can the results be replicated with other participants or in other settings?</a:t>
            </a:r>
          </a:p>
        </p:txBody>
      </p:sp>
      <p:sp>
        <p:nvSpPr>
          <p:cNvPr id="19" name="Rectangle 18"/>
          <p:cNvSpPr/>
          <p:nvPr/>
        </p:nvSpPr>
        <p:spPr>
          <a:xfrm>
            <a:off x="6111261" y="5572219"/>
            <a:ext cx="3014132" cy="584776"/>
          </a:xfrm>
          <a:prstGeom prst="rect">
            <a:avLst/>
          </a:prstGeom>
        </p:spPr>
        <p:txBody>
          <a:bodyPr wrap="square">
            <a:spAutoFit/>
          </a:bodyPr>
          <a:lstStyle/>
          <a:p>
            <a:r>
              <a:rPr lang="en-US" sz="1600" dirty="0">
                <a:solidFill>
                  <a:srgbClr val="E46C0A"/>
                </a:solidFill>
                <a:latin typeface="Avenir Book"/>
                <a:cs typeface="Avenir Book"/>
              </a:rPr>
              <a:t>Do the statistics support the claims? Are analyses correct?</a:t>
            </a:r>
          </a:p>
        </p:txBody>
      </p:sp>
      <p:sp>
        <p:nvSpPr>
          <p:cNvPr id="20" name="Rectangle 19"/>
          <p:cNvSpPr/>
          <p:nvPr/>
        </p:nvSpPr>
        <p:spPr>
          <a:xfrm>
            <a:off x="230884" y="4601091"/>
            <a:ext cx="1767446" cy="461665"/>
          </a:xfrm>
          <a:prstGeom prst="rect">
            <a:avLst/>
          </a:prstGeom>
        </p:spPr>
        <p:txBody>
          <a:bodyPr wrap="square">
            <a:spAutoFit/>
          </a:bodyPr>
          <a:lstStyle/>
          <a:p>
            <a:pPr algn="ctr"/>
            <a:r>
              <a:rPr lang="en-US" sz="2400" dirty="0">
                <a:solidFill>
                  <a:srgbClr val="000000"/>
                </a:solidFill>
                <a:latin typeface="Avenir Black"/>
                <a:cs typeface="Avenir Black"/>
              </a:rPr>
              <a:t>Ecological</a:t>
            </a:r>
            <a:endParaRPr lang="en-US" sz="2400" dirty="0">
              <a:solidFill>
                <a:srgbClr val="000000"/>
              </a:solidFill>
              <a:latin typeface="Avenir Book"/>
              <a:cs typeface="Avenir Book"/>
            </a:endParaRPr>
          </a:p>
        </p:txBody>
      </p:sp>
      <p:sp>
        <p:nvSpPr>
          <p:cNvPr id="21" name="Rectangle 20"/>
          <p:cNvSpPr/>
          <p:nvPr/>
        </p:nvSpPr>
        <p:spPr>
          <a:xfrm>
            <a:off x="2099738" y="4544577"/>
            <a:ext cx="4114793" cy="646331"/>
          </a:xfrm>
          <a:prstGeom prst="rect">
            <a:avLst/>
          </a:prstGeom>
        </p:spPr>
        <p:txBody>
          <a:bodyPr wrap="square">
            <a:spAutoFit/>
          </a:bodyPr>
          <a:lstStyle/>
          <a:p>
            <a:pPr marL="0" indent="0" fontAlgn="auto">
              <a:spcAft>
                <a:spcPts val="1200"/>
              </a:spcAft>
              <a:buNone/>
              <a:defRPr/>
            </a:pPr>
            <a:r>
              <a:rPr lang="en-US" dirty="0">
                <a:latin typeface="Avenir Book"/>
                <a:cs typeface="Avenir Book"/>
              </a:rPr>
              <a:t>The extent to which the experiment generalizes to the real world</a:t>
            </a:r>
          </a:p>
        </p:txBody>
      </p:sp>
      <p:sp>
        <p:nvSpPr>
          <p:cNvPr id="22" name="Rectangle 21"/>
          <p:cNvSpPr/>
          <p:nvPr/>
        </p:nvSpPr>
        <p:spPr>
          <a:xfrm>
            <a:off x="6111261" y="4518023"/>
            <a:ext cx="2772264" cy="830997"/>
          </a:xfrm>
          <a:prstGeom prst="rect">
            <a:avLst/>
          </a:prstGeom>
        </p:spPr>
        <p:txBody>
          <a:bodyPr wrap="square">
            <a:spAutoFit/>
          </a:bodyPr>
          <a:lstStyle/>
          <a:p>
            <a:r>
              <a:rPr lang="en-US" sz="1600" dirty="0">
                <a:solidFill>
                  <a:srgbClr val="E46C0A"/>
                </a:solidFill>
                <a:latin typeface="Avenir Book"/>
                <a:cs typeface="Avenir Book"/>
              </a:rPr>
              <a:t>Does the experiment reveal how people would behave in real life?</a:t>
            </a:r>
          </a:p>
        </p:txBody>
      </p:sp>
    </p:spTree>
    <p:extLst>
      <p:ext uri="{BB962C8B-B14F-4D97-AF65-F5344CB8AC3E}">
        <p14:creationId xmlns:p14="http://schemas.microsoft.com/office/powerpoint/2010/main" val="537113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152400"/>
            <a:ext cx="8229600" cy="1371600"/>
          </a:xfrm>
        </p:spPr>
        <p:txBody>
          <a:bodyPr>
            <a:normAutofit/>
          </a:bodyPr>
          <a:lstStyle/>
          <a:p>
            <a:pPr eaLnBrk="1" fontAlgn="auto" hangingPunct="1">
              <a:spcAft>
                <a:spcPts val="0"/>
              </a:spcAft>
              <a:defRPr/>
            </a:pPr>
            <a:r>
              <a:rPr lang="en-US" sz="3600" dirty="0">
                <a:latin typeface="Avenir Black"/>
                <a:ea typeface="+mj-ea"/>
                <a:cs typeface="Avenir Black"/>
              </a:rPr>
              <a:t>Individual Differences as Confounds</a:t>
            </a:r>
          </a:p>
        </p:txBody>
      </p:sp>
      <p:sp>
        <p:nvSpPr>
          <p:cNvPr id="8" name="Content Placeholder 7"/>
          <p:cNvSpPr>
            <a:spLocks noGrp="1"/>
          </p:cNvSpPr>
          <p:nvPr>
            <p:ph idx="1"/>
          </p:nvPr>
        </p:nvSpPr>
        <p:spPr>
          <a:xfrm>
            <a:off x="457200" y="1515535"/>
            <a:ext cx="8229600" cy="4525963"/>
          </a:xfrm>
        </p:spPr>
        <p:txBody>
          <a:bodyPr rtlCol="0">
            <a:normAutofit/>
          </a:bodyPr>
          <a:lstStyle/>
          <a:p>
            <a:pPr marL="0" indent="0" eaLnBrk="1" fontAlgn="auto" hangingPunct="1">
              <a:spcBef>
                <a:spcPts val="600"/>
              </a:spcBef>
              <a:spcAft>
                <a:spcPts val="600"/>
              </a:spcAft>
              <a:buFont typeface="Arial" panose="020B0604020202020204" pitchFamily="34" charset="0"/>
              <a:buNone/>
              <a:defRPr/>
            </a:pPr>
            <a:r>
              <a:rPr lang="en-US" sz="2400" dirty="0">
                <a:latin typeface="Avenir Book"/>
                <a:ea typeface="+mn-ea"/>
                <a:cs typeface="Avenir Book"/>
              </a:rPr>
              <a:t>Groups should be equivalent </a:t>
            </a:r>
            <a:r>
              <a:rPr lang="en-US" sz="2400" i="1" dirty="0">
                <a:latin typeface="Avenir Book"/>
                <a:ea typeface="+mn-ea"/>
                <a:cs typeface="Avenir Book"/>
              </a:rPr>
              <a:t>except</a:t>
            </a:r>
            <a:r>
              <a:rPr lang="en-US" sz="2400" dirty="0">
                <a:latin typeface="Avenir Book"/>
                <a:ea typeface="+mn-ea"/>
                <a:cs typeface="Avenir Book"/>
              </a:rPr>
              <a:t> for the level of the IV, so you must control for:</a:t>
            </a:r>
          </a:p>
          <a:p>
            <a:pPr marL="731838" lvl="1" indent="-457200" eaLnBrk="1" fontAlgn="auto" hangingPunct="1">
              <a:spcBef>
                <a:spcPts val="600"/>
              </a:spcBef>
              <a:spcAft>
                <a:spcPts val="600"/>
              </a:spcAft>
              <a:buFont typeface="+mj-lt"/>
              <a:buAutoNum type="arabicPeriod"/>
              <a:defRPr/>
            </a:pPr>
            <a:r>
              <a:rPr lang="en-US" sz="2400" dirty="0">
                <a:latin typeface="Avenir Book"/>
                <a:ea typeface="+mn-ea"/>
                <a:cs typeface="Avenir Book"/>
              </a:rPr>
              <a:t>Assignment bias</a:t>
            </a:r>
          </a:p>
          <a:p>
            <a:pPr marL="731838" lvl="1" indent="-457200" eaLnBrk="1" fontAlgn="auto" hangingPunct="1">
              <a:spcBef>
                <a:spcPts val="600"/>
              </a:spcBef>
              <a:spcAft>
                <a:spcPts val="1800"/>
              </a:spcAft>
              <a:buFont typeface="+mj-lt"/>
              <a:buAutoNum type="arabicPeriod"/>
              <a:defRPr/>
            </a:pPr>
            <a:r>
              <a:rPr lang="en-US" sz="2400" dirty="0">
                <a:latin typeface="Avenir Book"/>
                <a:ea typeface="+mn-ea"/>
                <a:cs typeface="Avenir Book"/>
              </a:rPr>
              <a:t>Environmental variables</a:t>
            </a:r>
          </a:p>
          <a:p>
            <a:pPr marL="0" indent="0" eaLnBrk="1" fontAlgn="auto" hangingPunct="1">
              <a:spcBef>
                <a:spcPts val="600"/>
              </a:spcBef>
              <a:spcAft>
                <a:spcPts val="600"/>
              </a:spcAft>
              <a:buFont typeface="Arial" panose="020B0604020202020204" pitchFamily="34" charset="0"/>
              <a:buNone/>
              <a:defRPr/>
            </a:pPr>
            <a:r>
              <a:rPr lang="en-US" sz="2400" dirty="0">
                <a:latin typeface="Avenir Book"/>
                <a:ea typeface="+mn-ea"/>
                <a:cs typeface="Avenir Book"/>
              </a:rPr>
              <a:t>Equivalent groups are: </a:t>
            </a:r>
          </a:p>
          <a:p>
            <a:pPr marL="617538" lvl="1" indent="-342900" eaLnBrk="1" fontAlgn="auto" hangingPunct="1">
              <a:spcBef>
                <a:spcPts val="600"/>
              </a:spcBef>
              <a:spcAft>
                <a:spcPts val="600"/>
              </a:spcAft>
              <a:buFont typeface="Arial" panose="020B0604020202020204" pitchFamily="34" charset="0"/>
              <a:buChar char="•"/>
              <a:defRPr/>
            </a:pPr>
            <a:r>
              <a:rPr lang="en-US" sz="2400" dirty="0">
                <a:latin typeface="Avenir Book"/>
                <a:ea typeface="+mn-ea"/>
                <a:cs typeface="Avenir Book"/>
              </a:rPr>
              <a:t>Created equally</a:t>
            </a:r>
          </a:p>
          <a:p>
            <a:pPr marL="617538" lvl="1" indent="-342900" eaLnBrk="1" fontAlgn="auto" hangingPunct="1">
              <a:spcBef>
                <a:spcPts val="600"/>
              </a:spcBef>
              <a:spcAft>
                <a:spcPts val="600"/>
              </a:spcAft>
              <a:buFont typeface="Arial" panose="020B0604020202020204" pitchFamily="34" charset="0"/>
              <a:buChar char="•"/>
              <a:defRPr/>
            </a:pPr>
            <a:r>
              <a:rPr lang="en-US" sz="2400" dirty="0">
                <a:latin typeface="Avenir Book"/>
                <a:ea typeface="+mn-ea"/>
                <a:cs typeface="Avenir Book"/>
              </a:rPr>
              <a:t>Treated equally</a:t>
            </a:r>
          </a:p>
          <a:p>
            <a:pPr marL="617538" lvl="1" indent="-342900" eaLnBrk="1" fontAlgn="auto" hangingPunct="1">
              <a:spcBef>
                <a:spcPts val="600"/>
              </a:spcBef>
              <a:spcAft>
                <a:spcPts val="600"/>
              </a:spcAft>
              <a:buFont typeface="Arial" panose="020B0604020202020204" pitchFamily="34" charset="0"/>
              <a:buChar char="•"/>
              <a:defRPr/>
            </a:pPr>
            <a:r>
              <a:rPr lang="en-US" sz="2400" dirty="0">
                <a:latin typeface="Avenir Book"/>
                <a:ea typeface="+mn-ea"/>
                <a:cs typeface="Avenir Book"/>
              </a:rPr>
              <a:t>Composed of equivalent </a:t>
            </a:r>
            <a:br>
              <a:rPr lang="en-US" sz="2400" dirty="0">
                <a:latin typeface="Avenir Book"/>
                <a:ea typeface="+mn-ea"/>
                <a:cs typeface="Avenir Book"/>
              </a:rPr>
            </a:br>
            <a:r>
              <a:rPr lang="en-US" sz="2400" dirty="0">
                <a:latin typeface="Avenir Book"/>
                <a:ea typeface="+mn-ea"/>
                <a:cs typeface="Avenir Book"/>
              </a:rPr>
              <a:t>individuals</a:t>
            </a:r>
          </a:p>
        </p:txBody>
      </p:sp>
      <p:pic>
        <p:nvPicPr>
          <p:cNvPr id="9" name="Picture 8" descr="Pictur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6591" y="2387600"/>
            <a:ext cx="3632976" cy="25569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44033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55602" y="33869"/>
            <a:ext cx="8229600" cy="1371600"/>
          </a:xfrm>
        </p:spPr>
        <p:txBody>
          <a:bodyPr>
            <a:normAutofit/>
          </a:bodyPr>
          <a:lstStyle/>
          <a:p>
            <a:pPr eaLnBrk="1" fontAlgn="auto" hangingPunct="1">
              <a:spcAft>
                <a:spcPts val="0"/>
              </a:spcAft>
              <a:defRPr/>
            </a:pPr>
            <a:r>
              <a:rPr lang="en-US" sz="3600" dirty="0">
                <a:latin typeface="Avenir Black"/>
                <a:ea typeface="+mj-ea"/>
                <a:cs typeface="Avenir Black"/>
              </a:rPr>
              <a:t>*A Note on Individual Differences</a:t>
            </a:r>
          </a:p>
        </p:txBody>
      </p:sp>
      <p:sp>
        <p:nvSpPr>
          <p:cNvPr id="51203" name="Rectangle 6"/>
          <p:cNvSpPr>
            <a:spLocks noGrp="1" noChangeArrowheads="1"/>
          </p:cNvSpPr>
          <p:nvPr>
            <p:ph idx="1"/>
          </p:nvPr>
        </p:nvSpPr>
        <p:spPr>
          <a:xfrm>
            <a:off x="457200" y="1405469"/>
            <a:ext cx="8432802" cy="4373563"/>
          </a:xfrm>
        </p:spPr>
        <p:txBody>
          <a:bodyPr rtlCol="0">
            <a:normAutofit/>
          </a:bodyPr>
          <a:lstStyle/>
          <a:p>
            <a:pPr marL="0" indent="0" eaLnBrk="1" fontAlgn="auto" hangingPunct="1">
              <a:buFont typeface="Wingdings" charset="0"/>
              <a:buNone/>
              <a:defRPr/>
            </a:pPr>
            <a:r>
              <a:rPr lang="en-US" sz="2400" dirty="0">
                <a:latin typeface="Avenir Book"/>
                <a:ea typeface="MS PGothic" charset="0"/>
                <a:cs typeface="Avenir Book"/>
              </a:rPr>
              <a:t>While within-subject designs have </a:t>
            </a:r>
            <a:r>
              <a:rPr lang="en-US" sz="2400" i="1" dirty="0">
                <a:latin typeface="Avenir Book"/>
                <a:ea typeface="MS PGothic" charset="0"/>
                <a:cs typeface="Avenir Book"/>
              </a:rPr>
              <a:t>fewer</a:t>
            </a:r>
            <a:r>
              <a:rPr lang="en-US" sz="2400" dirty="0">
                <a:latin typeface="Avenir Book"/>
                <a:ea typeface="MS PGothic" charset="0"/>
                <a:cs typeface="Avenir Book"/>
              </a:rPr>
              <a:t> individual differences in comparison with between-subjects designs</a:t>
            </a:r>
            <a:r>
              <a:rPr lang="is-IS" sz="2400" dirty="0">
                <a:latin typeface="Avenir Book"/>
                <a:ea typeface="MS PGothic" charset="0"/>
                <a:cs typeface="Avenir Book"/>
              </a:rPr>
              <a:t>…</a:t>
            </a:r>
            <a:endParaRPr lang="en-US" sz="2400" dirty="0">
              <a:latin typeface="Avenir Book"/>
              <a:ea typeface="MS PGothic" charset="0"/>
              <a:cs typeface="Avenir Book"/>
            </a:endParaRPr>
          </a:p>
        </p:txBody>
      </p:sp>
      <p:pic>
        <p:nvPicPr>
          <p:cNvPr id="98308" name="Picture 7" descr="betw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954868"/>
            <a:ext cx="3352800" cy="158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8309" name="Picture 8" descr="with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5139" y="2971801"/>
            <a:ext cx="3581400" cy="1552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01" name="Text Box 9"/>
          <p:cNvSpPr txBox="1">
            <a:spLocks noChangeArrowheads="1"/>
          </p:cNvSpPr>
          <p:nvPr/>
        </p:nvSpPr>
        <p:spPr bwMode="auto">
          <a:xfrm>
            <a:off x="524935" y="4758270"/>
            <a:ext cx="8153400" cy="1615827"/>
          </a:xfrm>
          <a:prstGeom prst="rect">
            <a:avLst/>
          </a:prstGeom>
          <a:noFill/>
          <a:ln w="9525">
            <a:noFill/>
            <a:miter lim="800000"/>
            <a:headEnd/>
            <a:tailEnd/>
          </a:ln>
        </p:spPr>
        <p:txBody>
          <a:bodyPr>
            <a:spAutoFit/>
          </a:bodyPr>
          <a:lstStyle/>
          <a:p>
            <a:pPr eaLnBrk="1" hangingPunct="1">
              <a:spcBef>
                <a:spcPct val="50000"/>
              </a:spcBef>
              <a:defRPr/>
            </a:pPr>
            <a:r>
              <a:rPr lang="is-IS" sz="2200" dirty="0">
                <a:latin typeface="Avenir Book"/>
                <a:ea typeface="+mn-ea"/>
                <a:cs typeface="Avenir Book"/>
              </a:rPr>
              <a:t>… </a:t>
            </a:r>
            <a:r>
              <a:rPr lang="en-US" sz="2200" dirty="0">
                <a:latin typeface="Avenir Book"/>
                <a:ea typeface="+mn-ea"/>
                <a:cs typeface="Avenir Book"/>
              </a:rPr>
              <a:t>The design does not </a:t>
            </a:r>
            <a:r>
              <a:rPr lang="en-US" sz="2200" i="1" dirty="0">
                <a:latin typeface="Avenir Book"/>
                <a:ea typeface="+mn-ea"/>
                <a:cs typeface="Avenir Book"/>
              </a:rPr>
              <a:t>eliminate</a:t>
            </a:r>
            <a:r>
              <a:rPr lang="en-US" sz="2200" dirty="0">
                <a:latin typeface="Avenir Book"/>
                <a:ea typeface="+mn-ea"/>
                <a:cs typeface="Avenir Book"/>
              </a:rPr>
              <a:t> them (John, Mary, Bill, and Kate are still all different individuals). </a:t>
            </a:r>
          </a:p>
          <a:p>
            <a:pPr eaLnBrk="1" hangingPunct="1">
              <a:spcBef>
                <a:spcPct val="50000"/>
              </a:spcBef>
              <a:defRPr/>
            </a:pPr>
            <a:r>
              <a:rPr lang="en-US" sz="2200" dirty="0">
                <a:latin typeface="Avenir Book"/>
                <a:ea typeface="+mn-ea"/>
                <a:cs typeface="Avenir Book"/>
              </a:rPr>
              <a:t>The design allows us to be able to </a:t>
            </a:r>
            <a:r>
              <a:rPr lang="en-US" sz="2200" i="1" dirty="0">
                <a:latin typeface="Avenir Book"/>
                <a:ea typeface="+mn-ea"/>
                <a:cs typeface="Avenir Book"/>
              </a:rPr>
              <a:t>measure</a:t>
            </a:r>
            <a:r>
              <a:rPr lang="en-US" sz="2200" dirty="0">
                <a:latin typeface="Avenir Book"/>
                <a:ea typeface="+mn-ea"/>
                <a:cs typeface="Avenir Book"/>
              </a:rPr>
              <a:t> and </a:t>
            </a:r>
            <a:r>
              <a:rPr lang="en-US" sz="2200" i="1" dirty="0">
                <a:latin typeface="Avenir Book"/>
                <a:ea typeface="+mn-ea"/>
                <a:cs typeface="Avenir Book"/>
              </a:rPr>
              <a:t>remove</a:t>
            </a:r>
            <a:r>
              <a:rPr lang="en-US" sz="2200" dirty="0">
                <a:latin typeface="Avenir Book"/>
                <a:ea typeface="+mn-ea"/>
                <a:cs typeface="Avenir Book"/>
              </a:rPr>
              <a:t> them with statistical analysis, but they do exist.</a:t>
            </a:r>
          </a:p>
        </p:txBody>
      </p:sp>
      <p:sp>
        <p:nvSpPr>
          <p:cNvPr id="2" name="Rectangle 1"/>
          <p:cNvSpPr/>
          <p:nvPr/>
        </p:nvSpPr>
        <p:spPr>
          <a:xfrm>
            <a:off x="348813" y="2485769"/>
            <a:ext cx="3942105" cy="369332"/>
          </a:xfrm>
          <a:prstGeom prst="rect">
            <a:avLst/>
          </a:prstGeom>
        </p:spPr>
        <p:txBody>
          <a:bodyPr wrap="none">
            <a:spAutoFit/>
          </a:bodyPr>
          <a:lstStyle/>
          <a:p>
            <a:r>
              <a:rPr lang="en-US" dirty="0">
                <a:solidFill>
                  <a:schemeClr val="accent3"/>
                </a:solidFill>
                <a:latin typeface="Avenir Black"/>
                <a:ea typeface="MS PGothic" charset="0"/>
                <a:cs typeface="Avenir Black"/>
              </a:rPr>
              <a:t>Between-Sub: 8 unique individuals</a:t>
            </a:r>
            <a:endParaRPr lang="en-US" dirty="0"/>
          </a:p>
        </p:txBody>
      </p:sp>
      <p:sp>
        <p:nvSpPr>
          <p:cNvPr id="8" name="Rectangle 7"/>
          <p:cNvSpPr/>
          <p:nvPr/>
        </p:nvSpPr>
        <p:spPr>
          <a:xfrm>
            <a:off x="4665133" y="2485769"/>
            <a:ext cx="3685624" cy="369332"/>
          </a:xfrm>
          <a:prstGeom prst="rect">
            <a:avLst/>
          </a:prstGeom>
        </p:spPr>
        <p:txBody>
          <a:bodyPr wrap="none">
            <a:spAutoFit/>
          </a:bodyPr>
          <a:lstStyle/>
          <a:p>
            <a:r>
              <a:rPr lang="en-US" dirty="0">
                <a:solidFill>
                  <a:srgbClr val="4F81BD"/>
                </a:solidFill>
                <a:latin typeface="Avenir Black"/>
                <a:ea typeface="MS PGothic" charset="0"/>
                <a:cs typeface="Avenir Black"/>
              </a:rPr>
              <a:t>Within-Sub: 4 unique individuals</a:t>
            </a:r>
            <a:endParaRPr lang="en-US" dirty="0">
              <a:solidFill>
                <a:srgbClr val="4F81BD"/>
              </a:solidFill>
            </a:endParaRPr>
          </a:p>
        </p:txBody>
      </p:sp>
    </p:spTree>
    <p:extLst>
      <p:ext uri="{BB962C8B-B14F-4D97-AF65-F5344CB8AC3E}">
        <p14:creationId xmlns:p14="http://schemas.microsoft.com/office/powerpoint/2010/main" val="78627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0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0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Rectangle 7"/>
          <p:cNvSpPr>
            <a:spLocks noGrp="1" noChangeArrowheads="1"/>
          </p:cNvSpPr>
          <p:nvPr>
            <p:ph type="title"/>
          </p:nvPr>
        </p:nvSpPr>
        <p:spPr>
          <a:xfrm>
            <a:off x="406397" y="16936"/>
            <a:ext cx="8415867" cy="1117597"/>
          </a:xfrm>
        </p:spPr>
        <p:txBody>
          <a:bodyPr>
            <a:normAutofit/>
          </a:bodyPr>
          <a:lstStyle/>
          <a:p>
            <a:pPr eaLnBrk="1" fontAlgn="auto" hangingPunct="1">
              <a:spcAft>
                <a:spcPts val="0"/>
              </a:spcAft>
              <a:defRPr/>
            </a:pPr>
            <a:r>
              <a:rPr lang="en-US" sz="3600" dirty="0">
                <a:solidFill>
                  <a:schemeClr val="accent1"/>
                </a:solidFill>
                <a:latin typeface="Avenir Black"/>
                <a:cs typeface="Avenir Black"/>
              </a:rPr>
              <a:t>Within</a:t>
            </a:r>
            <a:r>
              <a:rPr lang="en-US" sz="3600" dirty="0">
                <a:latin typeface="Avenir Black"/>
                <a:cs typeface="Avenir Black"/>
              </a:rPr>
              <a:t>- vs. </a:t>
            </a:r>
            <a:r>
              <a:rPr lang="en-US" sz="3600" dirty="0">
                <a:solidFill>
                  <a:schemeClr val="accent3"/>
                </a:solidFill>
                <a:latin typeface="Avenir Black"/>
                <a:cs typeface="Avenir Black"/>
              </a:rPr>
              <a:t>Between</a:t>
            </a:r>
            <a:r>
              <a:rPr lang="en-US" sz="3600" dirty="0">
                <a:latin typeface="Avenir Black"/>
                <a:cs typeface="Avenir Black"/>
              </a:rPr>
              <a:t>-subjects Designs</a:t>
            </a:r>
          </a:p>
        </p:txBody>
      </p:sp>
      <p:sp>
        <p:nvSpPr>
          <p:cNvPr id="15368" name="Rectangle 8"/>
          <p:cNvSpPr>
            <a:spLocks noGrp="1" noChangeArrowheads="1"/>
          </p:cNvSpPr>
          <p:nvPr>
            <p:ph idx="1"/>
          </p:nvPr>
        </p:nvSpPr>
        <p:spPr>
          <a:xfrm>
            <a:off x="338664" y="1371599"/>
            <a:ext cx="8483600" cy="4876800"/>
          </a:xfrm>
        </p:spPr>
        <p:txBody>
          <a:bodyPr rtlCol="0">
            <a:noAutofit/>
          </a:bodyPr>
          <a:lstStyle/>
          <a:p>
            <a:pPr marL="290513" indent="-290513" eaLnBrk="1" fontAlgn="auto" hangingPunct="1">
              <a:lnSpc>
                <a:spcPct val="90000"/>
              </a:lnSpc>
              <a:spcBef>
                <a:spcPts val="600"/>
              </a:spcBef>
              <a:spcAft>
                <a:spcPts val="600"/>
              </a:spcAft>
              <a:buFont typeface="Wingdings" pitchFamily="2" charset="2"/>
              <a:buAutoNum type="arabicPeriod"/>
              <a:defRPr/>
            </a:pPr>
            <a:r>
              <a:rPr lang="en-US" sz="2400" dirty="0">
                <a:latin typeface="Avenir Black"/>
                <a:ea typeface="+mn-ea"/>
                <a:cs typeface="Avenir Black"/>
              </a:rPr>
              <a:t>Individual differences</a:t>
            </a:r>
          </a:p>
          <a:p>
            <a:pPr marL="800100" lvl="1" indent="-342900" eaLnBrk="1" fontAlgn="auto" hangingPunct="1">
              <a:lnSpc>
                <a:spcPct val="90000"/>
              </a:lnSpc>
              <a:spcBef>
                <a:spcPts val="600"/>
              </a:spcBef>
              <a:spcAft>
                <a:spcPts val="600"/>
              </a:spcAft>
              <a:buFont typeface="Arial" panose="020B0604020202020204" pitchFamily="34" charset="0"/>
              <a:buChar char="•"/>
              <a:defRPr/>
            </a:pPr>
            <a:r>
              <a:rPr lang="en-US" sz="2200" i="1" dirty="0">
                <a:solidFill>
                  <a:schemeClr val="accent2"/>
                </a:solidFill>
                <a:latin typeface="Avenir Black"/>
                <a:ea typeface="+mn-ea"/>
                <a:cs typeface="Avenir Black"/>
              </a:rPr>
              <a:t>Problem</a:t>
            </a:r>
            <a:r>
              <a:rPr lang="en-US" sz="2200" i="1" dirty="0">
                <a:solidFill>
                  <a:schemeClr val="accent1">
                    <a:lumMod val="75000"/>
                  </a:schemeClr>
                </a:solidFill>
                <a:latin typeface="Avenir Book"/>
                <a:ea typeface="+mn-ea"/>
                <a:cs typeface="Avenir Book"/>
              </a:rPr>
              <a:t>:</a:t>
            </a:r>
            <a:r>
              <a:rPr lang="en-US" sz="2200" dirty="0">
                <a:solidFill>
                  <a:schemeClr val="accent1">
                    <a:lumMod val="75000"/>
                  </a:schemeClr>
                </a:solidFill>
                <a:latin typeface="Avenir Book"/>
                <a:ea typeface="+mn-ea"/>
                <a:cs typeface="Avenir Book"/>
              </a:rPr>
              <a:t> </a:t>
            </a:r>
            <a:r>
              <a:rPr lang="en-US" sz="2200" dirty="0">
                <a:latin typeface="Avenir Book"/>
                <a:ea typeface="+mn-ea"/>
                <a:cs typeface="Avenir Book"/>
              </a:rPr>
              <a:t>May become confounding variables or increase variance</a:t>
            </a:r>
          </a:p>
          <a:p>
            <a:pPr marL="800100" lvl="1" indent="-342900" eaLnBrk="1" fontAlgn="auto" hangingPunct="1">
              <a:lnSpc>
                <a:spcPct val="90000"/>
              </a:lnSpc>
              <a:spcBef>
                <a:spcPts val="600"/>
              </a:spcBef>
              <a:spcAft>
                <a:spcPts val="1800"/>
              </a:spcAft>
              <a:buFont typeface="Arial" panose="020B0604020202020204" pitchFamily="34" charset="0"/>
              <a:buChar char="•"/>
              <a:defRPr/>
            </a:pPr>
            <a:r>
              <a:rPr lang="en-US" sz="2200" i="1" dirty="0">
                <a:solidFill>
                  <a:schemeClr val="accent4"/>
                </a:solidFill>
                <a:latin typeface="Avenir Black"/>
                <a:ea typeface="+mn-ea"/>
                <a:cs typeface="Avenir Black"/>
              </a:rPr>
              <a:t>Solution</a:t>
            </a:r>
            <a:r>
              <a:rPr lang="en-US" sz="2200" i="1" dirty="0">
                <a:solidFill>
                  <a:schemeClr val="accent3"/>
                </a:solidFill>
                <a:latin typeface="Avenir Book"/>
                <a:ea typeface="+mn-ea"/>
                <a:cs typeface="Avenir Book"/>
              </a:rPr>
              <a:t>:</a:t>
            </a:r>
            <a:r>
              <a:rPr lang="en-US" sz="2200" dirty="0">
                <a:solidFill>
                  <a:schemeClr val="accent3"/>
                </a:solidFill>
                <a:latin typeface="Avenir Book"/>
                <a:ea typeface="+mn-ea"/>
                <a:cs typeface="Avenir Book"/>
              </a:rPr>
              <a:t> </a:t>
            </a:r>
            <a:r>
              <a:rPr lang="en-US" sz="2200" dirty="0">
                <a:latin typeface="Avenir Book"/>
                <a:ea typeface="+mn-ea"/>
                <a:cs typeface="Avenir Book"/>
              </a:rPr>
              <a:t>Within-subjects designs reduce this variance</a:t>
            </a:r>
          </a:p>
          <a:p>
            <a:pPr marL="290513" indent="-290513" eaLnBrk="1" fontAlgn="auto" hangingPunct="1">
              <a:lnSpc>
                <a:spcPct val="90000"/>
              </a:lnSpc>
              <a:spcBef>
                <a:spcPts val="600"/>
              </a:spcBef>
              <a:spcAft>
                <a:spcPts val="600"/>
              </a:spcAft>
              <a:buFont typeface="Wingdings" pitchFamily="2" charset="2"/>
              <a:buAutoNum type="arabicPeriod"/>
              <a:defRPr/>
            </a:pPr>
            <a:r>
              <a:rPr lang="en-US" sz="2400" dirty="0">
                <a:latin typeface="Avenir Black"/>
                <a:ea typeface="+mn-ea"/>
                <a:cs typeface="Avenir Black"/>
              </a:rPr>
              <a:t>Time-related factors and order effects</a:t>
            </a:r>
          </a:p>
          <a:p>
            <a:pPr marL="800100" lvl="1" indent="-342900" eaLnBrk="1" fontAlgn="auto" hangingPunct="1">
              <a:lnSpc>
                <a:spcPct val="90000"/>
              </a:lnSpc>
              <a:spcBef>
                <a:spcPts val="600"/>
              </a:spcBef>
              <a:spcAft>
                <a:spcPts val="600"/>
              </a:spcAft>
              <a:buFont typeface="Arial" panose="020B0604020202020204" pitchFamily="34" charset="0"/>
              <a:buChar char="•"/>
              <a:defRPr/>
            </a:pPr>
            <a:r>
              <a:rPr lang="en-US" sz="2200" i="1" dirty="0">
                <a:solidFill>
                  <a:srgbClr val="C0504D"/>
                </a:solidFill>
                <a:latin typeface="Avenir Black"/>
                <a:ea typeface="+mn-ea"/>
                <a:cs typeface="Avenir Black"/>
              </a:rPr>
              <a:t>Problem</a:t>
            </a:r>
            <a:r>
              <a:rPr lang="en-US" sz="2200" i="1" dirty="0">
                <a:solidFill>
                  <a:srgbClr val="6B7D72"/>
                </a:solidFill>
                <a:latin typeface="Avenir Book"/>
                <a:ea typeface="+mn-ea"/>
                <a:cs typeface="Avenir Book"/>
              </a:rPr>
              <a:t>:</a:t>
            </a:r>
            <a:r>
              <a:rPr lang="en-US" sz="2200" dirty="0">
                <a:solidFill>
                  <a:srgbClr val="6B7D72"/>
                </a:solidFill>
                <a:latin typeface="Avenir Book"/>
                <a:ea typeface="+mn-ea"/>
                <a:cs typeface="Avenir Book"/>
              </a:rPr>
              <a:t> </a:t>
            </a:r>
            <a:r>
              <a:rPr lang="en-US" sz="2200" dirty="0">
                <a:latin typeface="Avenir Book"/>
                <a:ea typeface="+mn-ea"/>
                <a:cs typeface="Avenir Book"/>
              </a:rPr>
              <a:t>May distort results</a:t>
            </a:r>
            <a:endParaRPr lang="en-US" sz="2200" i="1" dirty="0">
              <a:latin typeface="Avenir Book"/>
              <a:ea typeface="+mn-ea"/>
              <a:cs typeface="Avenir Book"/>
            </a:endParaRPr>
          </a:p>
          <a:p>
            <a:pPr marL="800100" lvl="1" indent="-342900" eaLnBrk="1" fontAlgn="auto" hangingPunct="1">
              <a:lnSpc>
                <a:spcPct val="90000"/>
              </a:lnSpc>
              <a:spcBef>
                <a:spcPts val="600"/>
              </a:spcBef>
              <a:spcAft>
                <a:spcPts val="1200"/>
              </a:spcAft>
              <a:buFont typeface="Arial" panose="020B0604020202020204" pitchFamily="34" charset="0"/>
              <a:buChar char="•"/>
              <a:defRPr/>
            </a:pPr>
            <a:r>
              <a:rPr lang="en-US" sz="2200" i="1" dirty="0">
                <a:solidFill>
                  <a:srgbClr val="8064A2"/>
                </a:solidFill>
                <a:latin typeface="Avenir Black"/>
                <a:ea typeface="+mn-ea"/>
                <a:cs typeface="Avenir Black"/>
              </a:rPr>
              <a:t>Solution</a:t>
            </a:r>
            <a:r>
              <a:rPr lang="en-US" sz="2200" i="1" dirty="0">
                <a:solidFill>
                  <a:schemeClr val="accent3"/>
                </a:solidFill>
                <a:latin typeface="Avenir Book"/>
                <a:ea typeface="+mn-ea"/>
                <a:cs typeface="Avenir Book"/>
              </a:rPr>
              <a:t>:</a:t>
            </a:r>
            <a:r>
              <a:rPr lang="en-US" sz="2200" dirty="0">
                <a:solidFill>
                  <a:schemeClr val="accent3"/>
                </a:solidFill>
                <a:latin typeface="Avenir Book"/>
                <a:ea typeface="+mn-ea"/>
                <a:cs typeface="Avenir Book"/>
              </a:rPr>
              <a:t> </a:t>
            </a:r>
            <a:r>
              <a:rPr lang="en-US" sz="2200" dirty="0">
                <a:latin typeface="Avenir Book"/>
                <a:ea typeface="+mn-ea"/>
                <a:cs typeface="Avenir Book"/>
              </a:rPr>
              <a:t>Between-subjects designs only measure each individual once (or on one level of the IV)</a:t>
            </a:r>
          </a:p>
          <a:p>
            <a:pPr marL="290513" indent="-290513" eaLnBrk="1" fontAlgn="auto" hangingPunct="1">
              <a:lnSpc>
                <a:spcPct val="90000"/>
              </a:lnSpc>
              <a:spcBef>
                <a:spcPts val="600"/>
              </a:spcBef>
              <a:spcAft>
                <a:spcPts val="600"/>
              </a:spcAft>
              <a:buFont typeface="Wingdings" pitchFamily="2" charset="2"/>
              <a:buAutoNum type="arabicPeriod"/>
              <a:defRPr/>
            </a:pPr>
            <a:r>
              <a:rPr lang="en-US" sz="2400" dirty="0">
                <a:latin typeface="Avenir Black"/>
                <a:ea typeface="+mn-ea"/>
                <a:cs typeface="Avenir Black"/>
              </a:rPr>
              <a:t>Number of participants</a:t>
            </a:r>
          </a:p>
          <a:p>
            <a:pPr marL="800100" lvl="1" indent="-342900" eaLnBrk="1" fontAlgn="auto" hangingPunct="1">
              <a:lnSpc>
                <a:spcPct val="90000"/>
              </a:lnSpc>
              <a:spcBef>
                <a:spcPts val="600"/>
              </a:spcBef>
              <a:spcAft>
                <a:spcPts val="600"/>
              </a:spcAft>
              <a:buFont typeface="Arial" panose="020B0604020202020204" pitchFamily="34" charset="0"/>
              <a:buChar char="•"/>
              <a:defRPr/>
            </a:pPr>
            <a:r>
              <a:rPr lang="en-US" sz="2200" i="1" dirty="0">
                <a:solidFill>
                  <a:srgbClr val="C0504D"/>
                </a:solidFill>
                <a:latin typeface="Avenir Black"/>
                <a:ea typeface="+mn-ea"/>
                <a:cs typeface="Avenir Black"/>
              </a:rPr>
              <a:t>Problem</a:t>
            </a:r>
            <a:r>
              <a:rPr lang="en-US" sz="2200" i="1" dirty="0">
                <a:solidFill>
                  <a:srgbClr val="6B7D72"/>
                </a:solidFill>
                <a:latin typeface="Avenir Book"/>
                <a:ea typeface="+mn-ea"/>
                <a:cs typeface="Avenir Book"/>
              </a:rPr>
              <a:t>:</a:t>
            </a:r>
            <a:r>
              <a:rPr lang="en-US" sz="2200" dirty="0">
                <a:solidFill>
                  <a:srgbClr val="6B7D72"/>
                </a:solidFill>
                <a:latin typeface="Avenir Book"/>
                <a:ea typeface="+mn-ea"/>
                <a:cs typeface="Avenir Book"/>
              </a:rPr>
              <a:t> </a:t>
            </a:r>
            <a:r>
              <a:rPr lang="en-US" sz="2200" dirty="0">
                <a:latin typeface="Avenir Book"/>
                <a:ea typeface="+mn-ea"/>
                <a:cs typeface="Avenir Book"/>
              </a:rPr>
              <a:t>Some populations are hard to recruit or costly</a:t>
            </a:r>
            <a:endParaRPr lang="en-US" sz="2200" i="1" dirty="0">
              <a:latin typeface="Avenir Book"/>
              <a:ea typeface="+mn-ea"/>
              <a:cs typeface="Avenir Book"/>
            </a:endParaRPr>
          </a:p>
          <a:p>
            <a:pPr marL="800100" lvl="1" indent="-342900" eaLnBrk="1" fontAlgn="auto" hangingPunct="1">
              <a:lnSpc>
                <a:spcPct val="90000"/>
              </a:lnSpc>
              <a:spcBef>
                <a:spcPts val="600"/>
              </a:spcBef>
              <a:spcAft>
                <a:spcPts val="600"/>
              </a:spcAft>
              <a:buFont typeface="Arial" panose="020B0604020202020204" pitchFamily="34" charset="0"/>
              <a:buChar char="•"/>
              <a:defRPr/>
            </a:pPr>
            <a:r>
              <a:rPr lang="en-US" sz="2200" i="1" dirty="0">
                <a:solidFill>
                  <a:srgbClr val="8064A2"/>
                </a:solidFill>
                <a:latin typeface="Avenir Black"/>
                <a:ea typeface="+mn-ea"/>
                <a:cs typeface="Avenir Black"/>
              </a:rPr>
              <a:t>Solution</a:t>
            </a:r>
            <a:r>
              <a:rPr lang="en-US" sz="2200" i="1" dirty="0">
                <a:solidFill>
                  <a:schemeClr val="accent3"/>
                </a:solidFill>
                <a:latin typeface="Avenir Book"/>
                <a:ea typeface="+mn-ea"/>
                <a:cs typeface="Avenir Book"/>
              </a:rPr>
              <a:t>: </a:t>
            </a:r>
            <a:r>
              <a:rPr lang="en-US" sz="2200" dirty="0">
                <a:latin typeface="Avenir Book"/>
                <a:ea typeface="+mn-ea"/>
                <a:cs typeface="Avenir Book"/>
              </a:rPr>
              <a:t>Within-subjects designs require fewer participants</a:t>
            </a:r>
            <a:endParaRPr lang="en-US" sz="2200" i="1" dirty="0">
              <a:latin typeface="Avenir Book"/>
              <a:ea typeface="+mn-ea"/>
              <a:cs typeface="Avenir Book"/>
            </a:endParaRPr>
          </a:p>
          <a:p>
            <a:pPr marL="609600" indent="-609600" eaLnBrk="1" fontAlgn="auto" hangingPunct="1">
              <a:lnSpc>
                <a:spcPct val="90000"/>
              </a:lnSpc>
              <a:spcBef>
                <a:spcPts val="600"/>
              </a:spcBef>
              <a:buFont typeface="Wingdings" pitchFamily="2" charset="2"/>
              <a:buNone/>
              <a:defRPr/>
            </a:pPr>
            <a:endParaRPr lang="en-US" sz="2200" dirty="0">
              <a:latin typeface="Avenir Book"/>
              <a:ea typeface="+mn-ea"/>
              <a:cs typeface="Avenir Book"/>
            </a:endParaRPr>
          </a:p>
        </p:txBody>
      </p:sp>
    </p:spTree>
    <p:extLst>
      <p:ext uri="{BB962C8B-B14F-4D97-AF65-F5344CB8AC3E}">
        <p14:creationId xmlns:p14="http://schemas.microsoft.com/office/powerpoint/2010/main" val="215201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6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36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36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84668"/>
            <a:ext cx="8305800" cy="1371600"/>
          </a:xfrm>
        </p:spPr>
        <p:txBody>
          <a:bodyPr/>
          <a:lstStyle/>
          <a:p>
            <a:pPr eaLnBrk="1" fontAlgn="auto" hangingPunct="1">
              <a:spcAft>
                <a:spcPts val="0"/>
              </a:spcAft>
              <a:defRPr/>
            </a:pPr>
            <a:r>
              <a:rPr lang="en-US" dirty="0">
                <a:latin typeface="Avenir Black"/>
                <a:ea typeface="ＭＳ Ｐゴシック" charset="0"/>
                <a:cs typeface="Avenir Black"/>
              </a:rPr>
              <a:t>Posttest-only Design</a:t>
            </a:r>
          </a:p>
        </p:txBody>
      </p:sp>
      <p:sp>
        <p:nvSpPr>
          <p:cNvPr id="29699" name="Content Placeholder 4"/>
          <p:cNvSpPr>
            <a:spLocks noGrp="1"/>
          </p:cNvSpPr>
          <p:nvPr>
            <p:ph idx="1"/>
          </p:nvPr>
        </p:nvSpPr>
        <p:spPr/>
        <p:txBody>
          <a:bodyPr rtlCol="0">
            <a:normAutofit/>
          </a:bodyPr>
          <a:lstStyle/>
          <a:p>
            <a:pPr>
              <a:spcAft>
                <a:spcPts val="600"/>
              </a:spcAft>
              <a:defRPr/>
            </a:pPr>
            <a:r>
              <a:rPr lang="en-US" sz="2800" dirty="0">
                <a:latin typeface="Avenir Book"/>
                <a:ea typeface="MS PGothic" charset="0"/>
                <a:cs typeface="Avenir Book"/>
              </a:rPr>
              <a:t>Two equivalent groups of participants</a:t>
            </a:r>
          </a:p>
          <a:p>
            <a:pPr>
              <a:spcAft>
                <a:spcPts val="600"/>
              </a:spcAft>
              <a:buClr>
                <a:schemeClr val="tx2"/>
              </a:buClr>
              <a:defRPr/>
            </a:pPr>
            <a:r>
              <a:rPr lang="en-US" sz="2800" b="0" dirty="0">
                <a:latin typeface="Avenir Book"/>
                <a:ea typeface="MS PGothic" charset="0"/>
                <a:cs typeface="Avenir Book"/>
              </a:rPr>
              <a:t>Introduction of the independent variable</a:t>
            </a:r>
          </a:p>
          <a:p>
            <a:pPr>
              <a:spcAft>
                <a:spcPts val="600"/>
              </a:spcAft>
              <a:buClr>
                <a:schemeClr val="tx2"/>
              </a:buClr>
              <a:defRPr/>
            </a:pPr>
            <a:r>
              <a:rPr lang="en-US" sz="2800" b="0" dirty="0">
                <a:latin typeface="Avenir Book"/>
                <a:ea typeface="MS PGothic" charset="0"/>
                <a:cs typeface="Avenir Book"/>
              </a:rPr>
              <a:t>Measure effect of the IV on the DV</a:t>
            </a:r>
          </a:p>
        </p:txBody>
      </p:sp>
      <p:pic>
        <p:nvPicPr>
          <p:cNvPr id="55300"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31533" y="3692004"/>
            <a:ext cx="5918200" cy="24341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2412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05800" cy="1134533"/>
          </a:xfrm>
        </p:spPr>
        <p:txBody>
          <a:bodyPr/>
          <a:lstStyle/>
          <a:p>
            <a:pPr eaLnBrk="1" fontAlgn="auto" hangingPunct="1">
              <a:spcAft>
                <a:spcPts val="0"/>
              </a:spcAft>
              <a:defRPr/>
            </a:pPr>
            <a:r>
              <a:rPr lang="en-US" dirty="0">
                <a:latin typeface="Avenir Black"/>
                <a:ea typeface="ＭＳ Ｐゴシック" charset="0"/>
                <a:cs typeface="Avenir Black"/>
              </a:rPr>
              <a:t>Pretest-Posttest Design</a:t>
            </a:r>
          </a:p>
        </p:txBody>
      </p:sp>
      <p:sp>
        <p:nvSpPr>
          <p:cNvPr id="30723" name="Content Placeholder 2"/>
          <p:cNvSpPr>
            <a:spLocks noGrp="1"/>
          </p:cNvSpPr>
          <p:nvPr>
            <p:ph idx="1"/>
          </p:nvPr>
        </p:nvSpPr>
        <p:spPr>
          <a:xfrm>
            <a:off x="474133" y="1363141"/>
            <a:ext cx="8153400" cy="4373563"/>
          </a:xfrm>
        </p:spPr>
        <p:txBody>
          <a:bodyPr rtlCol="0">
            <a:normAutofit/>
          </a:bodyPr>
          <a:lstStyle/>
          <a:p>
            <a:pPr>
              <a:defRPr/>
            </a:pPr>
            <a:r>
              <a:rPr lang="en-US" sz="2400" dirty="0">
                <a:latin typeface="Avenir Book"/>
                <a:ea typeface="MS PGothic" charset="0"/>
                <a:cs typeface="Avenir Book"/>
              </a:rPr>
              <a:t>A pretest is given to each group prior to introduction of the experimental manipulation</a:t>
            </a:r>
          </a:p>
          <a:p>
            <a:pPr eaLnBrk="1" fontAlgn="auto" hangingPunct="1">
              <a:buClr>
                <a:schemeClr val="tx2"/>
              </a:buClr>
              <a:buFont typeface="Arial"/>
              <a:buChar char="•"/>
              <a:defRPr/>
            </a:pPr>
            <a:r>
              <a:rPr lang="en-US" sz="2400" b="0" dirty="0">
                <a:latin typeface="Avenir Book"/>
                <a:ea typeface="MS PGothic" charset="0"/>
                <a:cs typeface="Avenir Book"/>
              </a:rPr>
              <a:t>Assures that groups are equivalent at the beginning of the experiment</a:t>
            </a:r>
          </a:p>
          <a:p>
            <a:pPr eaLnBrk="1" fontAlgn="auto" hangingPunct="1">
              <a:buClr>
                <a:schemeClr val="tx2"/>
              </a:buClr>
              <a:buFont typeface="Arial"/>
              <a:buChar char="•"/>
              <a:defRPr/>
            </a:pPr>
            <a:r>
              <a:rPr lang="en-US" sz="2400" b="0" dirty="0">
                <a:latin typeface="Avenir Book"/>
                <a:ea typeface="MS PGothic" charset="0"/>
                <a:cs typeface="Avenir Book"/>
              </a:rPr>
              <a:t>Can quickly measure changes that occur from pretest to the posttest</a:t>
            </a:r>
          </a:p>
        </p:txBody>
      </p:sp>
      <p:pic>
        <p:nvPicPr>
          <p:cNvPr id="5734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39436" y="3725333"/>
            <a:ext cx="6540500" cy="2649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9696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Content Placeholder 7"/>
          <p:cNvSpPr>
            <a:spLocks noGrp="1"/>
          </p:cNvSpPr>
          <p:nvPr>
            <p:ph sz="half" idx="2"/>
          </p:nvPr>
        </p:nvSpPr>
        <p:spPr>
          <a:xfrm>
            <a:off x="486432" y="2513013"/>
            <a:ext cx="4017831" cy="3840162"/>
          </a:xfrm>
        </p:spPr>
        <p:txBody>
          <a:bodyPr>
            <a:normAutofit/>
          </a:bodyPr>
          <a:lstStyle/>
          <a:p>
            <a:pPr>
              <a:spcAft>
                <a:spcPts val="1200"/>
              </a:spcAft>
            </a:pPr>
            <a:r>
              <a:rPr lang="en-US" sz="2200" dirty="0">
                <a:latin typeface="Avenir Book"/>
                <a:ea typeface="MS PGothic" charset="0"/>
                <a:cs typeface="Avenir Book"/>
              </a:rPr>
              <a:t>Can evaluate Attrition/Mortality (dropout factor)</a:t>
            </a:r>
          </a:p>
          <a:p>
            <a:pPr>
              <a:spcAft>
                <a:spcPts val="1200"/>
              </a:spcAft>
            </a:pPr>
            <a:r>
              <a:rPr lang="en-US" sz="2200" dirty="0">
                <a:latin typeface="Avenir Book"/>
                <a:ea typeface="MS PGothic" charset="0"/>
                <a:cs typeface="Avenir Book"/>
              </a:rPr>
              <a:t>Assess equivalency of groups with small sample size</a:t>
            </a:r>
          </a:p>
          <a:p>
            <a:pPr>
              <a:spcAft>
                <a:spcPts val="1200"/>
              </a:spcAft>
            </a:pPr>
            <a:r>
              <a:rPr lang="en-US" sz="2200" dirty="0">
                <a:latin typeface="Avenir Book"/>
                <a:ea typeface="MS PGothic" charset="0"/>
                <a:cs typeface="Avenir Book"/>
              </a:rPr>
              <a:t>Can be used to select participants for the experiment</a:t>
            </a:r>
          </a:p>
        </p:txBody>
      </p:sp>
      <p:sp>
        <p:nvSpPr>
          <p:cNvPr id="79878" name="Content Placeholder 9"/>
          <p:cNvSpPr>
            <a:spLocks noGrp="1"/>
          </p:cNvSpPr>
          <p:nvPr>
            <p:ph sz="quarter" idx="4"/>
          </p:nvPr>
        </p:nvSpPr>
        <p:spPr>
          <a:xfrm>
            <a:off x="4741333" y="2513013"/>
            <a:ext cx="3945467" cy="3840162"/>
          </a:xfrm>
        </p:spPr>
        <p:txBody>
          <a:bodyPr/>
          <a:lstStyle/>
          <a:p>
            <a:pPr>
              <a:spcAft>
                <a:spcPts val="1200"/>
              </a:spcAft>
            </a:pPr>
            <a:r>
              <a:rPr lang="en-US" sz="2200" dirty="0">
                <a:latin typeface="Avenir Book"/>
                <a:ea typeface="MS PGothic" charset="0"/>
                <a:cs typeface="Avenir Book"/>
              </a:rPr>
              <a:t>Can be time consuming and awkward to administer</a:t>
            </a:r>
          </a:p>
          <a:p>
            <a:pPr>
              <a:spcAft>
                <a:spcPts val="1200"/>
              </a:spcAft>
            </a:pPr>
            <a:r>
              <a:rPr lang="en-US" sz="2200" dirty="0">
                <a:latin typeface="Avenir Book"/>
                <a:ea typeface="MS PGothic" charset="0"/>
                <a:cs typeface="Avenir Book"/>
              </a:rPr>
              <a:t>Sensitizes participants to what is being studied (practice effects)</a:t>
            </a:r>
          </a:p>
          <a:p>
            <a:pPr>
              <a:spcAft>
                <a:spcPts val="1200"/>
              </a:spcAft>
            </a:pPr>
            <a:r>
              <a:rPr lang="en-US" sz="2200" dirty="0">
                <a:latin typeface="Avenir Book"/>
                <a:ea typeface="MS PGothic" charset="0"/>
                <a:cs typeface="Avenir Book"/>
              </a:rPr>
              <a:t>Can tip off participants to purpose of study (demand characteristics)</a:t>
            </a:r>
          </a:p>
        </p:txBody>
      </p:sp>
      <p:sp>
        <p:nvSpPr>
          <p:cNvPr id="3" name="Rectangle 2"/>
          <p:cNvSpPr/>
          <p:nvPr/>
        </p:nvSpPr>
        <p:spPr>
          <a:xfrm>
            <a:off x="1099059" y="1639766"/>
            <a:ext cx="2792576" cy="646331"/>
          </a:xfrm>
          <a:prstGeom prst="rect">
            <a:avLst/>
          </a:prstGeom>
        </p:spPr>
        <p:txBody>
          <a:bodyPr wrap="none">
            <a:spAutoFit/>
          </a:bodyPr>
          <a:lstStyle/>
          <a:p>
            <a:pPr algn="ctr"/>
            <a:r>
              <a:rPr lang="en-US" sz="3600" dirty="0">
                <a:solidFill>
                  <a:schemeClr val="accent4"/>
                </a:solidFill>
                <a:latin typeface="Avenir Black"/>
                <a:cs typeface="Avenir Black"/>
              </a:rPr>
              <a:t>Advantages</a:t>
            </a:r>
            <a:endParaRPr lang="en-US" sz="3600" dirty="0">
              <a:solidFill>
                <a:schemeClr val="accent4"/>
              </a:solidFill>
            </a:endParaRPr>
          </a:p>
        </p:txBody>
      </p:sp>
      <p:sp>
        <p:nvSpPr>
          <p:cNvPr id="10" name="Rectangle 9"/>
          <p:cNvSpPr/>
          <p:nvPr/>
        </p:nvSpPr>
        <p:spPr>
          <a:xfrm>
            <a:off x="5022782" y="1639766"/>
            <a:ext cx="3382569" cy="646331"/>
          </a:xfrm>
          <a:prstGeom prst="rect">
            <a:avLst/>
          </a:prstGeom>
        </p:spPr>
        <p:txBody>
          <a:bodyPr wrap="none">
            <a:spAutoFit/>
          </a:bodyPr>
          <a:lstStyle/>
          <a:p>
            <a:pPr algn="ctr"/>
            <a:r>
              <a:rPr lang="en-US" sz="3600" dirty="0">
                <a:solidFill>
                  <a:schemeClr val="accent6"/>
                </a:solidFill>
                <a:latin typeface="Avenir Black"/>
                <a:cs typeface="Avenir Black"/>
              </a:rPr>
              <a:t>Disadvantages</a:t>
            </a:r>
            <a:endParaRPr lang="en-US" sz="3600" dirty="0">
              <a:solidFill>
                <a:schemeClr val="accent6"/>
              </a:solidFill>
            </a:endParaRPr>
          </a:p>
        </p:txBody>
      </p:sp>
      <p:sp>
        <p:nvSpPr>
          <p:cNvPr id="9" name="Title 1"/>
          <p:cNvSpPr>
            <a:spLocks noGrp="1"/>
          </p:cNvSpPr>
          <p:nvPr>
            <p:ph type="title"/>
          </p:nvPr>
        </p:nvSpPr>
        <p:spPr>
          <a:xfrm>
            <a:off x="457200" y="152400"/>
            <a:ext cx="8305800" cy="1134533"/>
          </a:xfrm>
        </p:spPr>
        <p:txBody>
          <a:bodyPr/>
          <a:lstStyle/>
          <a:p>
            <a:pPr eaLnBrk="1" fontAlgn="auto" hangingPunct="1">
              <a:spcAft>
                <a:spcPts val="0"/>
              </a:spcAft>
              <a:defRPr/>
            </a:pPr>
            <a:r>
              <a:rPr lang="en-US" dirty="0">
                <a:latin typeface="Avenir Black"/>
                <a:ea typeface="ＭＳ Ｐゴシック" charset="0"/>
                <a:cs typeface="Avenir Black"/>
              </a:rPr>
              <a:t>Pretest-Posttest Design</a:t>
            </a:r>
          </a:p>
        </p:txBody>
      </p:sp>
    </p:spTree>
    <p:extLst>
      <p:ext uri="{BB962C8B-B14F-4D97-AF65-F5344CB8AC3E}">
        <p14:creationId xmlns:p14="http://schemas.microsoft.com/office/powerpoint/2010/main" val="256335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8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8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87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87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987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371600"/>
          </a:xfrm>
        </p:spPr>
        <p:txBody>
          <a:bodyPr>
            <a:normAutofit/>
          </a:bodyPr>
          <a:lstStyle/>
          <a:p>
            <a:pPr eaLnBrk="1" fontAlgn="auto" hangingPunct="1">
              <a:spcAft>
                <a:spcPts val="0"/>
              </a:spcAft>
              <a:defRPr/>
            </a:pPr>
            <a:r>
              <a:rPr lang="en-US" sz="3600" dirty="0">
                <a:latin typeface="Avenir Black"/>
                <a:ea typeface="+mj-ea"/>
                <a:cs typeface="Avenir Black"/>
              </a:rPr>
              <a:t>Other Threats to Internal Validity</a:t>
            </a:r>
          </a:p>
        </p:txBody>
      </p:sp>
      <p:sp>
        <p:nvSpPr>
          <p:cNvPr id="86019" name="Content Placeholder 2"/>
          <p:cNvSpPr>
            <a:spLocks noGrp="1"/>
          </p:cNvSpPr>
          <p:nvPr>
            <p:ph idx="1"/>
          </p:nvPr>
        </p:nvSpPr>
        <p:spPr>
          <a:xfrm>
            <a:off x="457200" y="1735664"/>
            <a:ext cx="8229600" cy="4834467"/>
          </a:xfrm>
        </p:spPr>
        <p:txBody>
          <a:bodyPr>
            <a:normAutofit/>
          </a:bodyPr>
          <a:lstStyle/>
          <a:p>
            <a:pPr>
              <a:spcBef>
                <a:spcPts val="600"/>
              </a:spcBef>
              <a:spcAft>
                <a:spcPts val="600"/>
              </a:spcAft>
            </a:pPr>
            <a:r>
              <a:rPr lang="en-US" dirty="0">
                <a:latin typeface="Avenir Black"/>
                <a:ea typeface="MS PGothic" charset="0"/>
                <a:cs typeface="Avenir Black"/>
              </a:rPr>
              <a:t>Differential Attrition</a:t>
            </a:r>
          </a:p>
          <a:p>
            <a:pPr lvl="1">
              <a:spcBef>
                <a:spcPts val="600"/>
              </a:spcBef>
              <a:spcAft>
                <a:spcPts val="2400"/>
              </a:spcAft>
            </a:pPr>
            <a:r>
              <a:rPr lang="en-US" dirty="0">
                <a:latin typeface="Avenir Book"/>
                <a:ea typeface="MS PGothic" charset="0"/>
                <a:cs typeface="Avenir Book"/>
              </a:rPr>
              <a:t>e.g., Mortality differences between groups </a:t>
            </a:r>
            <a:r>
              <a:rPr lang="en-US" dirty="0">
                <a:latin typeface="Avenir Book"/>
                <a:ea typeface="MS PGothic" charset="0"/>
                <a:cs typeface="Avenir Book"/>
                <a:sym typeface="Wingdings" charset="0"/>
              </a:rPr>
              <a:t> groups are no longer equal</a:t>
            </a:r>
            <a:endParaRPr lang="en-US" dirty="0">
              <a:latin typeface="Avenir Book"/>
              <a:ea typeface="MS PGothic" charset="0"/>
              <a:cs typeface="Avenir Book"/>
            </a:endParaRPr>
          </a:p>
          <a:p>
            <a:pPr>
              <a:spcBef>
                <a:spcPts val="600"/>
              </a:spcBef>
              <a:spcAft>
                <a:spcPts val="600"/>
              </a:spcAft>
            </a:pPr>
            <a:r>
              <a:rPr lang="en-US" dirty="0">
                <a:latin typeface="Avenir Black"/>
                <a:ea typeface="MS PGothic" charset="0"/>
                <a:cs typeface="Avenir Black"/>
              </a:rPr>
              <a:t>Communication Between Groups</a:t>
            </a:r>
          </a:p>
          <a:p>
            <a:pPr lvl="1">
              <a:spcBef>
                <a:spcPts val="600"/>
              </a:spcBef>
              <a:spcAft>
                <a:spcPts val="600"/>
              </a:spcAft>
            </a:pPr>
            <a:r>
              <a:rPr lang="en-US" dirty="0">
                <a:latin typeface="Avenir Book"/>
                <a:ea typeface="MS PGothic" charset="0"/>
                <a:cs typeface="Avenir Book"/>
              </a:rPr>
              <a:t>Can compromise integrity of study</a:t>
            </a:r>
          </a:p>
        </p:txBody>
      </p:sp>
    </p:spTree>
    <p:extLst>
      <p:ext uri="{BB962C8B-B14F-4D97-AF65-F5344CB8AC3E}">
        <p14:creationId xmlns:p14="http://schemas.microsoft.com/office/powerpoint/2010/main" val="422173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01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601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0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0" y="220134"/>
            <a:ext cx="9144000" cy="2218267"/>
          </a:xfrm>
        </p:spPr>
        <p:txBody>
          <a:bodyPr>
            <a:normAutofit/>
          </a:bodyPr>
          <a:lstStyle/>
          <a:p>
            <a:pPr eaLnBrk="1" fontAlgn="auto" hangingPunct="1">
              <a:spcAft>
                <a:spcPts val="3000"/>
              </a:spcAft>
              <a:defRPr/>
            </a:pPr>
            <a:r>
              <a:rPr lang="en-US" sz="3800" dirty="0">
                <a:latin typeface="Avenir Black"/>
                <a:ea typeface="+mj-ea"/>
                <a:cs typeface="Avenir Black"/>
              </a:rPr>
              <a:t>Experimenter Expectancy Effects        </a:t>
            </a:r>
            <a:r>
              <a:rPr lang="en-US" sz="3200" dirty="0">
                <a:latin typeface="Avenir Black"/>
                <a:ea typeface="+mj-ea"/>
                <a:cs typeface="Avenir Black"/>
              </a:rPr>
              <a:t/>
            </a:r>
            <a:br>
              <a:rPr lang="en-US" sz="3200" dirty="0">
                <a:latin typeface="Avenir Black"/>
                <a:ea typeface="+mj-ea"/>
                <a:cs typeface="Avenir Black"/>
              </a:rPr>
            </a:br>
            <a:r>
              <a:rPr lang="en-US" sz="2800" dirty="0">
                <a:latin typeface="Avenir Book"/>
                <a:cs typeface="Avenir Book"/>
              </a:rPr>
              <a:t>AKA </a:t>
            </a:r>
            <a:r>
              <a:rPr lang="en-US" sz="2800" i="1" dirty="0">
                <a:latin typeface="Avenir Book"/>
                <a:cs typeface="Avenir Book"/>
              </a:rPr>
              <a:t>Observer Expectancy Effects</a:t>
            </a:r>
            <a:br>
              <a:rPr lang="en-US" sz="2800" i="1" dirty="0">
                <a:latin typeface="Avenir Book"/>
                <a:cs typeface="Avenir Book"/>
              </a:rPr>
            </a:br>
            <a:r>
              <a:rPr lang="en-US" sz="2800" dirty="0">
                <a:latin typeface="Avenir Book"/>
                <a:cs typeface="Avenir Book"/>
              </a:rPr>
              <a:t>AKA </a:t>
            </a:r>
            <a:r>
              <a:rPr lang="en-US" sz="2800" i="1" dirty="0">
                <a:latin typeface="Avenir Book"/>
                <a:cs typeface="Avenir Book"/>
              </a:rPr>
              <a:t>Observer Effect</a:t>
            </a:r>
            <a:r>
              <a:rPr lang="en-US" sz="2800" dirty="0">
                <a:latin typeface="Avenir Book"/>
                <a:cs typeface="Avenir Book"/>
              </a:rPr>
              <a:t/>
            </a:r>
            <a:br>
              <a:rPr lang="en-US" sz="2800" dirty="0">
                <a:latin typeface="Avenir Book"/>
                <a:cs typeface="Avenir Book"/>
              </a:rPr>
            </a:br>
            <a:r>
              <a:rPr lang="en-US" sz="2800" dirty="0">
                <a:latin typeface="Avenir Book"/>
                <a:cs typeface="Avenir Book"/>
              </a:rPr>
              <a:t>AKA </a:t>
            </a:r>
            <a:r>
              <a:rPr lang="en-US" sz="2800" i="1" dirty="0">
                <a:latin typeface="Avenir Book"/>
                <a:cs typeface="Avenir Book"/>
              </a:rPr>
              <a:t>Experimenter Bias</a:t>
            </a:r>
          </a:p>
        </p:txBody>
      </p:sp>
      <p:pic>
        <p:nvPicPr>
          <p:cNvPr id="4" name="Picture 3"/>
          <p:cNvPicPr>
            <a:picLocks noChangeAspect="1"/>
          </p:cNvPicPr>
          <p:nvPr/>
        </p:nvPicPr>
        <p:blipFill>
          <a:blip r:embed="rId3"/>
          <a:stretch>
            <a:fillRect/>
          </a:stretch>
        </p:blipFill>
        <p:spPr>
          <a:xfrm>
            <a:off x="452967" y="3354635"/>
            <a:ext cx="3712633" cy="2826034"/>
          </a:xfrm>
          <a:prstGeom prst="rect">
            <a:avLst/>
          </a:prstGeom>
        </p:spPr>
      </p:pic>
      <p:sp>
        <p:nvSpPr>
          <p:cNvPr id="5" name="Rectangle 4"/>
          <p:cNvSpPr/>
          <p:nvPr/>
        </p:nvSpPr>
        <p:spPr>
          <a:xfrm>
            <a:off x="1115942" y="2740511"/>
            <a:ext cx="2388732" cy="584776"/>
          </a:xfrm>
          <a:prstGeom prst="rect">
            <a:avLst/>
          </a:prstGeom>
        </p:spPr>
        <p:txBody>
          <a:bodyPr wrap="none">
            <a:spAutoFit/>
          </a:bodyPr>
          <a:lstStyle/>
          <a:p>
            <a:r>
              <a:rPr lang="en-US" sz="3200" dirty="0">
                <a:latin typeface="Avenir Book"/>
                <a:cs typeface="Avenir Book"/>
              </a:rPr>
              <a:t>Clever Hans</a:t>
            </a:r>
            <a:endParaRPr lang="en-US" sz="3200" dirty="0"/>
          </a:p>
        </p:txBody>
      </p:sp>
      <p:pic>
        <p:nvPicPr>
          <p:cNvPr id="6" name="Picture 5"/>
          <p:cNvPicPr>
            <a:picLocks noChangeAspect="1"/>
          </p:cNvPicPr>
          <p:nvPr/>
        </p:nvPicPr>
        <p:blipFill>
          <a:blip r:embed="rId4"/>
          <a:stretch>
            <a:fillRect/>
          </a:stretch>
        </p:blipFill>
        <p:spPr>
          <a:xfrm>
            <a:off x="4904741" y="3354635"/>
            <a:ext cx="3612725" cy="2843610"/>
          </a:xfrm>
          <a:prstGeom prst="rect">
            <a:avLst/>
          </a:prstGeom>
        </p:spPr>
      </p:pic>
      <p:sp>
        <p:nvSpPr>
          <p:cNvPr id="9" name="Rectangle 8"/>
          <p:cNvSpPr/>
          <p:nvPr/>
        </p:nvSpPr>
        <p:spPr>
          <a:xfrm>
            <a:off x="4904741" y="2825176"/>
            <a:ext cx="3486159" cy="461665"/>
          </a:xfrm>
          <a:prstGeom prst="rect">
            <a:avLst/>
          </a:prstGeom>
        </p:spPr>
        <p:txBody>
          <a:bodyPr wrap="none">
            <a:spAutoFit/>
          </a:bodyPr>
          <a:lstStyle/>
          <a:p>
            <a:r>
              <a:rPr lang="en-US" sz="2400" dirty="0">
                <a:latin typeface="Avenir Book"/>
                <a:cs typeface="Avenir Book"/>
              </a:rPr>
              <a:t>Rosenthal &amp; </a:t>
            </a:r>
            <a:r>
              <a:rPr lang="en-US" sz="2400" dirty="0" err="1">
                <a:latin typeface="Avenir Book"/>
                <a:cs typeface="Avenir Book"/>
              </a:rPr>
              <a:t>Fode</a:t>
            </a:r>
            <a:r>
              <a:rPr lang="en-US" sz="2400" dirty="0">
                <a:latin typeface="Avenir Book"/>
                <a:cs typeface="Avenir Book"/>
              </a:rPr>
              <a:t>, 1963</a:t>
            </a:r>
            <a:endParaRPr lang="en-US" sz="2400" dirty="0"/>
          </a:p>
        </p:txBody>
      </p:sp>
    </p:spTree>
    <p:extLst>
      <p:ext uri="{BB962C8B-B14F-4D97-AF65-F5344CB8AC3E}">
        <p14:creationId xmlns:p14="http://schemas.microsoft.com/office/powerpoint/2010/main" val="314015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0" y="533400"/>
            <a:ext cx="9144000" cy="1066800"/>
          </a:xfrm>
        </p:spPr>
        <p:txBody>
          <a:bodyPr>
            <a:normAutofit/>
          </a:bodyPr>
          <a:lstStyle/>
          <a:p>
            <a:pPr eaLnBrk="1" fontAlgn="auto" hangingPunct="1">
              <a:spcAft>
                <a:spcPts val="0"/>
              </a:spcAft>
              <a:defRPr/>
            </a:pPr>
            <a:r>
              <a:rPr lang="en-US" sz="3200" dirty="0">
                <a:latin typeface="Avenir Black"/>
                <a:ea typeface="+mj-ea"/>
                <a:cs typeface="Avenir Black"/>
              </a:rPr>
              <a:t>Controlling for Experimenter Expectations</a:t>
            </a:r>
          </a:p>
        </p:txBody>
      </p:sp>
      <p:sp>
        <p:nvSpPr>
          <p:cNvPr id="3" name="Content Placeholder 2"/>
          <p:cNvSpPr>
            <a:spLocks noGrp="1"/>
          </p:cNvSpPr>
          <p:nvPr>
            <p:ph idx="1"/>
          </p:nvPr>
        </p:nvSpPr>
        <p:spPr>
          <a:xfrm>
            <a:off x="457200" y="1837267"/>
            <a:ext cx="8229600" cy="4525963"/>
          </a:xfrm>
        </p:spPr>
        <p:txBody>
          <a:bodyPr>
            <a:normAutofit/>
          </a:bodyPr>
          <a:lstStyle/>
          <a:p>
            <a:pPr marL="457200" lvl="1" indent="0" eaLnBrk="1" hangingPunct="1">
              <a:lnSpc>
                <a:spcPct val="90000"/>
              </a:lnSpc>
              <a:spcAft>
                <a:spcPts val="600"/>
              </a:spcAft>
              <a:buNone/>
            </a:pPr>
            <a:endParaRPr lang="en-US" dirty="0">
              <a:latin typeface="Avenir Book"/>
              <a:ea typeface="MS PGothic" charset="0"/>
              <a:cs typeface="Avenir Book"/>
            </a:endParaRPr>
          </a:p>
          <a:p>
            <a:pPr>
              <a:lnSpc>
                <a:spcPct val="90000"/>
              </a:lnSpc>
              <a:spcAft>
                <a:spcPts val="1800"/>
              </a:spcAft>
            </a:pPr>
            <a:r>
              <a:rPr lang="en-US" dirty="0">
                <a:latin typeface="Avenir Black"/>
                <a:ea typeface="MS PGothic" charset="0"/>
                <a:cs typeface="Avenir Black"/>
              </a:rPr>
              <a:t>Single-blind experiment</a:t>
            </a:r>
            <a:r>
              <a:rPr lang="en-US" dirty="0">
                <a:latin typeface="Avenir Book"/>
                <a:ea typeface="MS PGothic" charset="0"/>
                <a:cs typeface="Avenir Book"/>
              </a:rPr>
              <a:t>: Participant unaware of condition</a:t>
            </a:r>
          </a:p>
          <a:p>
            <a:pPr>
              <a:lnSpc>
                <a:spcPct val="90000"/>
              </a:lnSpc>
              <a:spcAft>
                <a:spcPts val="600"/>
              </a:spcAft>
            </a:pPr>
            <a:r>
              <a:rPr lang="en-US" dirty="0">
                <a:latin typeface="Avenir Black"/>
                <a:ea typeface="MS PGothic" charset="0"/>
                <a:cs typeface="Avenir Black"/>
              </a:rPr>
              <a:t>Double-blind experiment</a:t>
            </a:r>
            <a:r>
              <a:rPr lang="en-US" dirty="0">
                <a:latin typeface="Avenir Book"/>
                <a:ea typeface="MS PGothic" charset="0"/>
                <a:cs typeface="Avenir Book"/>
              </a:rPr>
              <a:t>: participant and experimenter both unaware of condition</a:t>
            </a:r>
          </a:p>
          <a:p>
            <a:pPr eaLnBrk="1" hangingPunct="1">
              <a:lnSpc>
                <a:spcPct val="90000"/>
              </a:lnSpc>
            </a:pPr>
            <a:endParaRPr lang="en-US" dirty="0">
              <a:latin typeface="Avenir Book"/>
              <a:ea typeface="MS PGothic" charset="0"/>
              <a:cs typeface="Avenir Book"/>
            </a:endParaRPr>
          </a:p>
        </p:txBody>
      </p:sp>
    </p:spTree>
    <p:extLst>
      <p:ext uri="{BB962C8B-B14F-4D97-AF65-F5344CB8AC3E}">
        <p14:creationId xmlns:p14="http://schemas.microsoft.com/office/powerpoint/2010/main" val="2210910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ACBE1851-2230-47A9-B000-CE9046EA61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10141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82" name="Title 3"/>
          <p:cNvSpPr>
            <a:spLocks noGrp="1"/>
          </p:cNvSpPr>
          <p:nvPr>
            <p:ph type="title"/>
          </p:nvPr>
        </p:nvSpPr>
        <p:spPr>
          <a:xfrm>
            <a:off x="0" y="886418"/>
            <a:ext cx="4096293" cy="3034857"/>
          </a:xfrm>
        </p:spPr>
        <p:txBody>
          <a:bodyPr vert="horz" lIns="91440" tIns="45720" rIns="91440" bIns="45720" rtlCol="0" anchor="b">
            <a:normAutofit/>
          </a:bodyPr>
          <a:lstStyle/>
          <a:p>
            <a:pPr algn="r" defTabSz="914400" fontAlgn="auto">
              <a:lnSpc>
                <a:spcPct val="90000"/>
              </a:lnSpc>
              <a:spcAft>
                <a:spcPts val="0"/>
              </a:spcAft>
              <a:defRPr/>
            </a:pPr>
            <a:r>
              <a:rPr lang="en-US" sz="4300" kern="1200" dirty="0" smtClean="0">
                <a:solidFill>
                  <a:srgbClr val="FFFFFF"/>
                </a:solidFill>
                <a:latin typeface="+mj-lt"/>
                <a:ea typeface="+mj-ea"/>
                <a:cs typeface="+mj-cs"/>
              </a:rPr>
              <a:t>Manipulating the Independent </a:t>
            </a:r>
            <a:r>
              <a:rPr lang="en-US" sz="4300" kern="1200" dirty="0">
                <a:solidFill>
                  <a:srgbClr val="FFFFFF"/>
                </a:solidFill>
                <a:latin typeface="+mj-lt"/>
                <a:ea typeface="+mj-ea"/>
                <a:cs typeface="+mj-cs"/>
              </a:rPr>
              <a:t>Variable</a:t>
            </a:r>
          </a:p>
        </p:txBody>
      </p:sp>
      <p:cxnSp>
        <p:nvCxnSpPr>
          <p:cNvPr id="137" name="Straight Connector 136">
            <a:extLst>
              <a:ext uri="{FF2B5EF4-FFF2-40B4-BE49-F238E27FC236}">
                <a16:creationId xmlns:a16="http://schemas.microsoft.com/office/drawing/2014/main" id="{23B93832-6514-44F4-849B-5EE2C8A2337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009" y="3928939"/>
            <a:ext cx="294894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153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924722"/>
            <a:ext cx="4094602" cy="3009532"/>
          </a:xfrm>
          <a:prstGeom prst="rect">
            <a:avLst/>
          </a:prstGeom>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05903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1" y="873769"/>
            <a:ext cx="6388103" cy="529583"/>
          </a:xfrm>
        </p:spPr>
        <p:txBody>
          <a:bodyPr/>
          <a:lstStyle/>
          <a:p>
            <a:r>
              <a:rPr lang="en-US" sz="2700" dirty="0">
                <a:solidFill>
                  <a:srgbClr val="4C73B3"/>
                </a:solidFill>
                <a:latin typeface="Avenir Black"/>
                <a:cs typeface="Avenir Black"/>
              </a:rPr>
              <a:t>Types of Validity</a:t>
            </a:r>
          </a:p>
        </p:txBody>
      </p:sp>
      <p:sp>
        <p:nvSpPr>
          <p:cNvPr id="8" name="Rectangle 7"/>
          <p:cNvSpPr/>
          <p:nvPr/>
        </p:nvSpPr>
        <p:spPr>
          <a:xfrm>
            <a:off x="2717805" y="1548410"/>
            <a:ext cx="3238498" cy="715581"/>
          </a:xfrm>
          <a:prstGeom prst="rect">
            <a:avLst/>
          </a:prstGeom>
        </p:spPr>
        <p:txBody>
          <a:bodyPr wrap="square">
            <a:spAutoFit/>
          </a:bodyPr>
          <a:lstStyle/>
          <a:p>
            <a:pPr>
              <a:spcAft>
                <a:spcPts val="900"/>
              </a:spcAft>
              <a:defRPr/>
            </a:pPr>
            <a:r>
              <a:rPr lang="en-US" sz="1350" dirty="0">
                <a:latin typeface="Avenir Book"/>
                <a:cs typeface="Avenir Book"/>
              </a:rPr>
              <a:t>The extent to which the operational definition reflects the true theoretical meaning of the variable</a:t>
            </a:r>
          </a:p>
        </p:txBody>
      </p:sp>
      <p:sp>
        <p:nvSpPr>
          <p:cNvPr id="9" name="Rectangle 8"/>
          <p:cNvSpPr/>
          <p:nvPr/>
        </p:nvSpPr>
        <p:spPr>
          <a:xfrm>
            <a:off x="1337164" y="1721535"/>
            <a:ext cx="1283582" cy="369332"/>
          </a:xfrm>
          <a:prstGeom prst="rect">
            <a:avLst/>
          </a:prstGeom>
        </p:spPr>
        <p:txBody>
          <a:bodyPr wrap="square">
            <a:spAutoFit/>
          </a:bodyPr>
          <a:lstStyle/>
          <a:p>
            <a:pPr algn="ctr"/>
            <a:r>
              <a:rPr lang="en-US" dirty="0">
                <a:solidFill>
                  <a:srgbClr val="000000"/>
                </a:solidFill>
                <a:latin typeface="Avenir Black"/>
                <a:cs typeface="Avenir Black"/>
              </a:rPr>
              <a:t>Construct</a:t>
            </a:r>
            <a:endParaRPr lang="en-US" dirty="0">
              <a:solidFill>
                <a:srgbClr val="000000"/>
              </a:solidFill>
              <a:latin typeface="Avenir Book"/>
              <a:cs typeface="Avenir Book"/>
            </a:endParaRPr>
          </a:p>
        </p:txBody>
      </p:sp>
      <p:sp>
        <p:nvSpPr>
          <p:cNvPr id="10" name="Rectangle 9"/>
          <p:cNvSpPr/>
          <p:nvPr/>
        </p:nvSpPr>
        <p:spPr>
          <a:xfrm>
            <a:off x="2717805" y="2454168"/>
            <a:ext cx="2970542" cy="715581"/>
          </a:xfrm>
          <a:prstGeom prst="rect">
            <a:avLst/>
          </a:prstGeom>
        </p:spPr>
        <p:txBody>
          <a:bodyPr wrap="square">
            <a:spAutoFit/>
          </a:bodyPr>
          <a:lstStyle/>
          <a:p>
            <a:pPr>
              <a:spcAft>
                <a:spcPts val="900"/>
              </a:spcAft>
              <a:defRPr/>
            </a:pPr>
            <a:r>
              <a:rPr lang="en-US" sz="1350" dirty="0">
                <a:latin typeface="Avenir Book"/>
                <a:cs typeface="Avenir Book"/>
              </a:rPr>
              <a:t>The extent to which study produces a single, clear explanation for the relationship between variables</a:t>
            </a:r>
          </a:p>
        </p:txBody>
      </p:sp>
      <p:sp>
        <p:nvSpPr>
          <p:cNvPr id="11" name="Rectangle 10"/>
          <p:cNvSpPr/>
          <p:nvPr/>
        </p:nvSpPr>
        <p:spPr>
          <a:xfrm>
            <a:off x="2717805" y="3359926"/>
            <a:ext cx="3086095" cy="715581"/>
          </a:xfrm>
          <a:prstGeom prst="rect">
            <a:avLst/>
          </a:prstGeom>
        </p:spPr>
        <p:txBody>
          <a:bodyPr wrap="square">
            <a:spAutoFit/>
          </a:bodyPr>
          <a:lstStyle/>
          <a:p>
            <a:pPr>
              <a:spcAft>
                <a:spcPts val="900"/>
              </a:spcAft>
              <a:defRPr/>
            </a:pPr>
            <a:r>
              <a:rPr lang="en-US" sz="1350" dirty="0">
                <a:latin typeface="Avenir Book"/>
                <a:cs typeface="Avenir Book"/>
              </a:rPr>
              <a:t>The extent to which results can generalize to other populations and settings </a:t>
            </a:r>
          </a:p>
        </p:txBody>
      </p:sp>
      <p:sp>
        <p:nvSpPr>
          <p:cNvPr id="15" name="Rectangle 14"/>
          <p:cNvSpPr/>
          <p:nvPr/>
        </p:nvSpPr>
        <p:spPr>
          <a:xfrm>
            <a:off x="1348638" y="2623733"/>
            <a:ext cx="1260637" cy="369332"/>
          </a:xfrm>
          <a:prstGeom prst="rect">
            <a:avLst/>
          </a:prstGeom>
        </p:spPr>
        <p:txBody>
          <a:bodyPr wrap="square">
            <a:spAutoFit/>
          </a:bodyPr>
          <a:lstStyle/>
          <a:p>
            <a:pPr algn="ctr"/>
            <a:r>
              <a:rPr lang="en-US" dirty="0">
                <a:solidFill>
                  <a:srgbClr val="000000"/>
                </a:solidFill>
                <a:latin typeface="Avenir Black"/>
                <a:cs typeface="Avenir Black"/>
              </a:rPr>
              <a:t>Internal</a:t>
            </a:r>
            <a:endParaRPr lang="en-US" dirty="0">
              <a:solidFill>
                <a:srgbClr val="000000"/>
              </a:solidFill>
            </a:endParaRPr>
          </a:p>
        </p:txBody>
      </p:sp>
      <p:sp>
        <p:nvSpPr>
          <p:cNvPr id="16" name="Rectangle 15"/>
          <p:cNvSpPr/>
          <p:nvPr/>
        </p:nvSpPr>
        <p:spPr>
          <a:xfrm>
            <a:off x="1316163" y="3505221"/>
            <a:ext cx="1325585" cy="369332"/>
          </a:xfrm>
          <a:prstGeom prst="rect">
            <a:avLst/>
          </a:prstGeom>
        </p:spPr>
        <p:txBody>
          <a:bodyPr wrap="square">
            <a:spAutoFit/>
          </a:bodyPr>
          <a:lstStyle/>
          <a:p>
            <a:pPr algn="ctr"/>
            <a:r>
              <a:rPr lang="en-US" dirty="0">
                <a:solidFill>
                  <a:srgbClr val="000000"/>
                </a:solidFill>
                <a:latin typeface="Avenir Black"/>
                <a:cs typeface="Avenir Black"/>
              </a:rPr>
              <a:t>External</a:t>
            </a:r>
            <a:endParaRPr lang="en-US" dirty="0">
              <a:solidFill>
                <a:srgbClr val="000000"/>
              </a:solidFill>
              <a:latin typeface="Avenir Book"/>
              <a:cs typeface="Avenir Book"/>
            </a:endParaRPr>
          </a:p>
        </p:txBody>
      </p:sp>
      <p:sp>
        <p:nvSpPr>
          <p:cNvPr id="12" name="Rectangle 11"/>
          <p:cNvSpPr/>
          <p:nvPr/>
        </p:nvSpPr>
        <p:spPr>
          <a:xfrm>
            <a:off x="1316163" y="5136815"/>
            <a:ext cx="1325585" cy="369332"/>
          </a:xfrm>
          <a:prstGeom prst="rect">
            <a:avLst/>
          </a:prstGeom>
        </p:spPr>
        <p:txBody>
          <a:bodyPr wrap="square">
            <a:spAutoFit/>
          </a:bodyPr>
          <a:lstStyle/>
          <a:p>
            <a:pPr algn="ctr"/>
            <a:r>
              <a:rPr lang="en-US" dirty="0">
                <a:solidFill>
                  <a:srgbClr val="000000"/>
                </a:solidFill>
                <a:latin typeface="Avenir Black"/>
                <a:cs typeface="Avenir Black"/>
              </a:rPr>
              <a:t>Conclusion</a:t>
            </a:r>
            <a:endParaRPr lang="en-US" dirty="0">
              <a:solidFill>
                <a:srgbClr val="000000"/>
              </a:solidFill>
              <a:latin typeface="Avenir Book"/>
              <a:cs typeface="Avenir Book"/>
            </a:endParaRPr>
          </a:p>
        </p:txBody>
      </p:sp>
      <p:sp>
        <p:nvSpPr>
          <p:cNvPr id="13" name="Rectangle 12"/>
          <p:cNvSpPr/>
          <p:nvPr/>
        </p:nvSpPr>
        <p:spPr>
          <a:xfrm>
            <a:off x="5726446" y="1579601"/>
            <a:ext cx="2260599" cy="830997"/>
          </a:xfrm>
          <a:prstGeom prst="rect">
            <a:avLst/>
          </a:prstGeom>
        </p:spPr>
        <p:txBody>
          <a:bodyPr wrap="square">
            <a:spAutoFit/>
          </a:bodyPr>
          <a:lstStyle/>
          <a:p>
            <a:r>
              <a:rPr lang="en-US" sz="1200" dirty="0">
                <a:solidFill>
                  <a:srgbClr val="E46C0A"/>
                </a:solidFill>
                <a:latin typeface="Avenir Book"/>
                <a:cs typeface="Avenir Book"/>
              </a:rPr>
              <a:t>Is the operational definition sufficiently measuring the construct it claims to measure?</a:t>
            </a:r>
          </a:p>
        </p:txBody>
      </p:sp>
      <p:sp>
        <p:nvSpPr>
          <p:cNvPr id="14" name="Rectangle 13"/>
          <p:cNvSpPr/>
          <p:nvPr/>
        </p:nvSpPr>
        <p:spPr>
          <a:xfrm>
            <a:off x="2717805" y="4963690"/>
            <a:ext cx="3086095" cy="715581"/>
          </a:xfrm>
          <a:prstGeom prst="rect">
            <a:avLst/>
          </a:prstGeom>
        </p:spPr>
        <p:txBody>
          <a:bodyPr wrap="square">
            <a:spAutoFit/>
          </a:bodyPr>
          <a:lstStyle/>
          <a:p>
            <a:pPr>
              <a:spcAft>
                <a:spcPts val="900"/>
              </a:spcAft>
              <a:defRPr/>
            </a:pPr>
            <a:r>
              <a:rPr lang="en-US" sz="1350" dirty="0">
                <a:latin typeface="Avenir Book"/>
                <a:cs typeface="Avenir Book"/>
              </a:rPr>
              <a:t>The extent to which the data actually support the conclusions that have been drawn</a:t>
            </a:r>
          </a:p>
        </p:txBody>
      </p:sp>
      <p:sp>
        <p:nvSpPr>
          <p:cNvPr id="17" name="Rectangle 16"/>
          <p:cNvSpPr/>
          <p:nvPr/>
        </p:nvSpPr>
        <p:spPr>
          <a:xfrm>
            <a:off x="5726445" y="2510634"/>
            <a:ext cx="2274555" cy="646331"/>
          </a:xfrm>
          <a:prstGeom prst="rect">
            <a:avLst/>
          </a:prstGeom>
        </p:spPr>
        <p:txBody>
          <a:bodyPr wrap="square">
            <a:spAutoFit/>
          </a:bodyPr>
          <a:lstStyle/>
          <a:p>
            <a:r>
              <a:rPr lang="en-US" sz="1200" dirty="0">
                <a:solidFill>
                  <a:srgbClr val="E46C0A"/>
                </a:solidFill>
                <a:latin typeface="Avenir Book"/>
                <a:cs typeface="Avenir Book"/>
              </a:rPr>
              <a:t>Have you ruled out confounding/third/extraneous variables?</a:t>
            </a:r>
          </a:p>
        </p:txBody>
      </p:sp>
      <p:sp>
        <p:nvSpPr>
          <p:cNvPr id="18" name="Rectangle 17"/>
          <p:cNvSpPr/>
          <p:nvPr/>
        </p:nvSpPr>
        <p:spPr>
          <a:xfrm>
            <a:off x="5726446" y="3366722"/>
            <a:ext cx="2274555" cy="646331"/>
          </a:xfrm>
          <a:prstGeom prst="rect">
            <a:avLst/>
          </a:prstGeom>
        </p:spPr>
        <p:txBody>
          <a:bodyPr wrap="square">
            <a:spAutoFit/>
          </a:bodyPr>
          <a:lstStyle/>
          <a:p>
            <a:r>
              <a:rPr lang="en-US" sz="1200" dirty="0">
                <a:solidFill>
                  <a:srgbClr val="E46C0A"/>
                </a:solidFill>
                <a:latin typeface="Avenir Book"/>
                <a:cs typeface="Avenir Book"/>
              </a:rPr>
              <a:t>Can the results be replicated with other participants or in other settings?</a:t>
            </a:r>
          </a:p>
        </p:txBody>
      </p:sp>
      <p:sp>
        <p:nvSpPr>
          <p:cNvPr id="19" name="Rectangle 18"/>
          <p:cNvSpPr/>
          <p:nvPr/>
        </p:nvSpPr>
        <p:spPr>
          <a:xfrm>
            <a:off x="5726446" y="5036415"/>
            <a:ext cx="2260599" cy="461665"/>
          </a:xfrm>
          <a:prstGeom prst="rect">
            <a:avLst/>
          </a:prstGeom>
        </p:spPr>
        <p:txBody>
          <a:bodyPr wrap="square">
            <a:spAutoFit/>
          </a:bodyPr>
          <a:lstStyle/>
          <a:p>
            <a:r>
              <a:rPr lang="en-US" sz="1200" dirty="0">
                <a:solidFill>
                  <a:srgbClr val="E46C0A"/>
                </a:solidFill>
                <a:latin typeface="Avenir Book"/>
                <a:cs typeface="Avenir Book"/>
              </a:rPr>
              <a:t>Do the statistics support the claims? Are analyses correct?</a:t>
            </a:r>
          </a:p>
        </p:txBody>
      </p:sp>
      <p:sp>
        <p:nvSpPr>
          <p:cNvPr id="20" name="Rectangle 19"/>
          <p:cNvSpPr/>
          <p:nvPr/>
        </p:nvSpPr>
        <p:spPr>
          <a:xfrm>
            <a:off x="1316163" y="4308069"/>
            <a:ext cx="1325585" cy="369332"/>
          </a:xfrm>
          <a:prstGeom prst="rect">
            <a:avLst/>
          </a:prstGeom>
        </p:spPr>
        <p:txBody>
          <a:bodyPr wrap="square">
            <a:spAutoFit/>
          </a:bodyPr>
          <a:lstStyle/>
          <a:p>
            <a:pPr algn="ctr"/>
            <a:r>
              <a:rPr lang="en-US" dirty="0">
                <a:solidFill>
                  <a:srgbClr val="000000"/>
                </a:solidFill>
                <a:latin typeface="Avenir Black"/>
                <a:cs typeface="Avenir Black"/>
              </a:rPr>
              <a:t>Ecological</a:t>
            </a:r>
            <a:endParaRPr lang="en-US" dirty="0">
              <a:solidFill>
                <a:srgbClr val="000000"/>
              </a:solidFill>
              <a:latin typeface="Avenir Book"/>
              <a:cs typeface="Avenir Book"/>
            </a:endParaRPr>
          </a:p>
        </p:txBody>
      </p:sp>
      <p:sp>
        <p:nvSpPr>
          <p:cNvPr id="21" name="Rectangle 20"/>
          <p:cNvSpPr/>
          <p:nvPr/>
        </p:nvSpPr>
        <p:spPr>
          <a:xfrm>
            <a:off x="2717805" y="4265684"/>
            <a:ext cx="3086095" cy="507831"/>
          </a:xfrm>
          <a:prstGeom prst="rect">
            <a:avLst/>
          </a:prstGeom>
        </p:spPr>
        <p:txBody>
          <a:bodyPr wrap="square">
            <a:spAutoFit/>
          </a:bodyPr>
          <a:lstStyle/>
          <a:p>
            <a:pPr>
              <a:spcAft>
                <a:spcPts val="900"/>
              </a:spcAft>
              <a:defRPr/>
            </a:pPr>
            <a:r>
              <a:rPr lang="en-US" sz="1350" dirty="0">
                <a:latin typeface="Avenir Book"/>
                <a:cs typeface="Avenir Book"/>
              </a:rPr>
              <a:t>The extent to which the experiment generalizes to the real world</a:t>
            </a:r>
          </a:p>
        </p:txBody>
      </p:sp>
      <p:sp>
        <p:nvSpPr>
          <p:cNvPr id="22" name="Rectangle 21"/>
          <p:cNvSpPr/>
          <p:nvPr/>
        </p:nvSpPr>
        <p:spPr>
          <a:xfrm>
            <a:off x="5726446" y="4245768"/>
            <a:ext cx="2079198" cy="646331"/>
          </a:xfrm>
          <a:prstGeom prst="rect">
            <a:avLst/>
          </a:prstGeom>
        </p:spPr>
        <p:txBody>
          <a:bodyPr wrap="square">
            <a:spAutoFit/>
          </a:bodyPr>
          <a:lstStyle/>
          <a:p>
            <a:r>
              <a:rPr lang="en-US" sz="1200" dirty="0">
                <a:solidFill>
                  <a:srgbClr val="E46C0A"/>
                </a:solidFill>
                <a:latin typeface="Avenir Book"/>
                <a:cs typeface="Avenir Book"/>
              </a:rPr>
              <a:t>Does the experiment reveal how people would behave in real life?</a:t>
            </a:r>
          </a:p>
        </p:txBody>
      </p:sp>
    </p:spTree>
    <p:extLst>
      <p:ext uri="{BB962C8B-B14F-4D97-AF65-F5344CB8AC3E}">
        <p14:creationId xmlns:p14="http://schemas.microsoft.com/office/powerpoint/2010/main" val="1328955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60AEAA-9D63-ED4B-BC54-99BFB36ECB06}"/>
              </a:ext>
            </a:extLst>
          </p:cNvPr>
          <p:cNvSpPr>
            <a:spLocks noGrp="1"/>
          </p:cNvSpPr>
          <p:nvPr>
            <p:ph type="title"/>
          </p:nvPr>
        </p:nvSpPr>
        <p:spPr>
          <a:xfrm>
            <a:off x="1386639" y="4676072"/>
            <a:ext cx="4406733" cy="948441"/>
          </a:xfrm>
        </p:spPr>
        <p:txBody>
          <a:bodyPr vert="horz" lIns="68580" tIns="34290" rIns="68580" bIns="34290" rtlCol="0" anchor="ctr">
            <a:normAutofit fontScale="90000"/>
          </a:bodyPr>
          <a:lstStyle/>
          <a:p>
            <a:pPr algn="r"/>
            <a:r>
              <a:rPr lang="en-US" sz="3150" dirty="0" smtClean="0"/>
              <a:t>Sampling Procedures</a:t>
            </a:r>
            <a:endParaRPr lang="en-US" sz="3150" dirty="0"/>
          </a:p>
        </p:txBody>
      </p:sp>
      <p:sp>
        <p:nvSpPr>
          <p:cNvPr id="5" name="Text Placeholder 4">
            <a:extLst>
              <a:ext uri="{FF2B5EF4-FFF2-40B4-BE49-F238E27FC236}">
                <a16:creationId xmlns:a16="http://schemas.microsoft.com/office/drawing/2014/main" id="{7227C271-9F39-ED4A-ABE8-23E15F53CDBD}"/>
              </a:ext>
            </a:extLst>
          </p:cNvPr>
          <p:cNvSpPr>
            <a:spLocks noGrp="1"/>
          </p:cNvSpPr>
          <p:nvPr>
            <p:ph type="body" idx="1"/>
          </p:nvPr>
        </p:nvSpPr>
        <p:spPr>
          <a:xfrm>
            <a:off x="5923749" y="4676074"/>
            <a:ext cx="1672991" cy="948440"/>
          </a:xfrm>
        </p:spPr>
        <p:txBody>
          <a:bodyPr vert="horz" lIns="68580" tIns="34290" rIns="68580" bIns="34290" rtlCol="0" anchor="ctr">
            <a:normAutofit/>
          </a:bodyPr>
          <a:lstStyle/>
          <a:p>
            <a:r>
              <a:rPr lang="en-US" sz="1275" dirty="0" smtClean="0">
                <a:solidFill>
                  <a:schemeClr val="tx1"/>
                </a:solidFill>
              </a:rPr>
              <a:t>Who are your participants?</a:t>
            </a:r>
            <a:endParaRPr lang="en-US" sz="1275" dirty="0">
              <a:solidFill>
                <a:schemeClr val="tx1"/>
              </a:solidFill>
            </a:endParaRPr>
          </a:p>
        </p:txBody>
      </p:sp>
      <p:pic>
        <p:nvPicPr>
          <p:cNvPr id="6" name="Picture 5">
            <a:extLst>
              <a:ext uri="{FF2B5EF4-FFF2-40B4-BE49-F238E27FC236}">
                <a16:creationId xmlns:a16="http://schemas.microsoft.com/office/drawing/2014/main" id="{A3FFED36-0D3A-E24F-9C9A-E137A49EB8E3}"/>
              </a:ext>
            </a:extLst>
          </p:cNvPr>
          <p:cNvPicPr>
            <a:picLocks noChangeAspect="1"/>
          </p:cNvPicPr>
          <p:nvPr/>
        </p:nvPicPr>
        <p:blipFill rotWithShape="1">
          <a:blip r:embed="rId3"/>
          <a:srcRect t="3341" b="7771"/>
          <a:stretch/>
        </p:blipFill>
        <p:spPr>
          <a:xfrm>
            <a:off x="1140761" y="857257"/>
            <a:ext cx="6857999" cy="3428993"/>
          </a:xfrm>
          <a:prstGeom prst="rect">
            <a:avLst/>
          </a:prstGeom>
        </p:spPr>
      </p:pic>
    </p:spTree>
    <p:extLst>
      <p:ext uri="{BB962C8B-B14F-4D97-AF65-F5344CB8AC3E}">
        <p14:creationId xmlns:p14="http://schemas.microsoft.com/office/powerpoint/2010/main" val="3701169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0" y="857250"/>
            <a:ext cx="3857625" cy="5143500"/>
          </a:xfrm>
          <a:prstGeom prst="rect">
            <a:avLst/>
          </a:prstGeom>
        </p:spPr>
      </p:pic>
      <p:sp>
        <p:nvSpPr>
          <p:cNvPr id="32771" name="Text Placeholder 5"/>
          <p:cNvSpPr>
            <a:spLocks noGrp="1"/>
          </p:cNvSpPr>
          <p:nvPr>
            <p:ph type="body" sz="half" idx="2"/>
          </p:nvPr>
        </p:nvSpPr>
        <p:spPr>
          <a:xfrm>
            <a:off x="5156201" y="2222498"/>
            <a:ext cx="2705100" cy="2203449"/>
          </a:xfrm>
        </p:spPr>
        <p:txBody>
          <a:bodyPr rtlCol="0">
            <a:noAutofit/>
          </a:bodyPr>
          <a:lstStyle/>
          <a:p>
            <a:pPr>
              <a:spcAft>
                <a:spcPts val="1350"/>
              </a:spcAft>
              <a:defRPr/>
            </a:pPr>
            <a:r>
              <a:rPr lang="en-US" sz="1800" dirty="0">
                <a:latin typeface="Avenir Black"/>
                <a:ea typeface="MS PGothic" charset="0"/>
                <a:cs typeface="Avenir Black"/>
              </a:rPr>
              <a:t>Population</a:t>
            </a:r>
            <a:r>
              <a:rPr lang="en-US" sz="1800" dirty="0">
                <a:latin typeface="Avenir Book"/>
                <a:ea typeface="MS PGothic" charset="0"/>
                <a:cs typeface="Avenir Book"/>
              </a:rPr>
              <a:t> = all of the individuals of interest to the researcher</a:t>
            </a:r>
          </a:p>
          <a:p>
            <a:pPr>
              <a:spcAft>
                <a:spcPts val="1350"/>
              </a:spcAft>
              <a:defRPr/>
            </a:pPr>
            <a:r>
              <a:rPr lang="en-US" sz="1800" dirty="0">
                <a:latin typeface="Avenir Black"/>
                <a:ea typeface="MS PGothic" charset="0"/>
                <a:cs typeface="Avenir Black"/>
              </a:rPr>
              <a:t>Sample</a:t>
            </a:r>
            <a:r>
              <a:rPr lang="en-US" sz="1800" dirty="0">
                <a:latin typeface="Avenir Book"/>
                <a:ea typeface="MS PGothic" charset="0"/>
                <a:cs typeface="Avenir Book"/>
              </a:rPr>
              <a:t> = a selection of participants from the population</a:t>
            </a:r>
          </a:p>
          <a:p>
            <a:pPr>
              <a:spcAft>
                <a:spcPts val="1350"/>
              </a:spcAft>
              <a:defRPr/>
            </a:pPr>
            <a:r>
              <a:rPr lang="en-US" sz="1800" dirty="0">
                <a:latin typeface="Avenir Black"/>
                <a:ea typeface="MS PGothic" charset="0"/>
                <a:cs typeface="Avenir Black"/>
              </a:rPr>
              <a:t>Sampling</a:t>
            </a:r>
            <a:r>
              <a:rPr lang="en-US" sz="1800" dirty="0">
                <a:latin typeface="Avenir Book"/>
                <a:ea typeface="MS PGothic" charset="0"/>
                <a:cs typeface="Avenir Book"/>
              </a:rPr>
              <a:t> = </a:t>
            </a:r>
            <a:r>
              <a:rPr lang="en-US" sz="1800" i="1" dirty="0">
                <a:latin typeface="Avenir Book"/>
                <a:ea typeface="MS PGothic" charset="0"/>
                <a:cs typeface="Avenir Book"/>
              </a:rPr>
              <a:t>how</a:t>
            </a:r>
            <a:r>
              <a:rPr lang="en-US" sz="1800" dirty="0">
                <a:latin typeface="Avenir Book"/>
                <a:ea typeface="MS PGothic" charset="0"/>
                <a:cs typeface="Avenir Book"/>
              </a:rPr>
              <a:t> participants are selected to be in your sample</a:t>
            </a:r>
          </a:p>
        </p:txBody>
      </p:sp>
      <p:sp>
        <p:nvSpPr>
          <p:cNvPr id="43009" name="Title 3"/>
          <p:cNvSpPr>
            <a:spLocks noGrp="1"/>
          </p:cNvSpPr>
          <p:nvPr>
            <p:ph type="title"/>
          </p:nvPr>
        </p:nvSpPr>
        <p:spPr>
          <a:xfrm>
            <a:off x="5483226" y="1490263"/>
            <a:ext cx="1981200" cy="400050"/>
          </a:xfrm>
        </p:spPr>
        <p:txBody>
          <a:bodyPr>
            <a:noAutofit/>
          </a:bodyPr>
          <a:lstStyle/>
          <a:p>
            <a:pPr algn="ctr">
              <a:defRPr/>
            </a:pPr>
            <a:r>
              <a:rPr lang="en-US" altLang="en-US" sz="3000" dirty="0">
                <a:latin typeface="Avenir Black"/>
                <a:ea typeface="ＭＳ Ｐゴシック" pitchFamily="34" charset="-128"/>
                <a:cs typeface="Avenir Black"/>
              </a:rPr>
              <a:t>Sampling</a:t>
            </a:r>
          </a:p>
        </p:txBody>
      </p:sp>
      <p:sp>
        <p:nvSpPr>
          <p:cNvPr id="2" name="Rectangle 1"/>
          <p:cNvSpPr/>
          <p:nvPr/>
        </p:nvSpPr>
        <p:spPr>
          <a:xfrm>
            <a:off x="1526635" y="1385270"/>
            <a:ext cx="3134264" cy="461665"/>
          </a:xfrm>
          <a:prstGeom prst="rect">
            <a:avLst/>
          </a:prstGeom>
          <a:effectLst>
            <a:outerShdw blurRad="50800" dist="38100" dir="2700000" algn="tl" rotWithShape="0">
              <a:prstClr val="black">
                <a:alpha val="40000"/>
              </a:prstClr>
            </a:outerShdw>
          </a:effectLst>
        </p:spPr>
        <p:txBody>
          <a:bodyPr wrap="square">
            <a:spAutoFit/>
          </a:bodyPr>
          <a:lstStyle/>
          <a:p>
            <a:r>
              <a:rPr lang="en-US" altLang="en-US" sz="2400" dirty="0">
                <a:solidFill>
                  <a:schemeClr val="bg1"/>
                </a:solidFill>
                <a:latin typeface="Avenir Black"/>
                <a:ea typeface="ＭＳ Ｐゴシック" pitchFamily="34" charset="-128"/>
                <a:cs typeface="Avenir Black"/>
              </a:rPr>
              <a:t>What is she doing?</a:t>
            </a:r>
            <a:endParaRPr lang="en-US" sz="2400" dirty="0">
              <a:solidFill>
                <a:schemeClr val="bg1"/>
              </a:solidFill>
              <a:latin typeface="Avenir Black"/>
              <a:cs typeface="Avenir Black"/>
            </a:endParaRPr>
          </a:p>
        </p:txBody>
      </p:sp>
    </p:spTree>
    <p:extLst>
      <p:ext uri="{BB962C8B-B14F-4D97-AF65-F5344CB8AC3E}">
        <p14:creationId xmlns:p14="http://schemas.microsoft.com/office/powerpoint/2010/main" val="417021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7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3"/>
          <p:cNvSpPr>
            <a:spLocks noGrp="1"/>
          </p:cNvSpPr>
          <p:nvPr>
            <p:ph type="title"/>
          </p:nvPr>
        </p:nvSpPr>
        <p:spPr>
          <a:xfrm>
            <a:off x="1485900" y="971550"/>
            <a:ext cx="6229350" cy="1028700"/>
          </a:xfrm>
        </p:spPr>
        <p:txBody>
          <a:bodyPr>
            <a:normAutofit/>
          </a:bodyPr>
          <a:lstStyle/>
          <a:p>
            <a:pPr>
              <a:defRPr/>
            </a:pPr>
            <a:r>
              <a:rPr lang="en-US" sz="3000" dirty="0">
                <a:latin typeface="Avenir Black"/>
              </a:rPr>
              <a:t>When Selecting Participants</a:t>
            </a:r>
          </a:p>
        </p:txBody>
      </p:sp>
      <p:sp>
        <p:nvSpPr>
          <p:cNvPr id="14339" name="Content Placeholder 4"/>
          <p:cNvSpPr>
            <a:spLocks noGrp="1"/>
          </p:cNvSpPr>
          <p:nvPr>
            <p:ph idx="1"/>
          </p:nvPr>
        </p:nvSpPr>
        <p:spPr>
          <a:xfrm>
            <a:off x="1485900" y="2171701"/>
            <a:ext cx="6172200" cy="3280172"/>
          </a:xfrm>
        </p:spPr>
        <p:txBody>
          <a:bodyPr>
            <a:noAutofit/>
          </a:bodyPr>
          <a:lstStyle/>
          <a:p>
            <a:pPr>
              <a:spcBef>
                <a:spcPts val="450"/>
              </a:spcBef>
              <a:buFont typeface="Arial" charset="0"/>
              <a:buChar char="•"/>
            </a:pPr>
            <a:r>
              <a:rPr lang="en-US" dirty="0">
                <a:ea typeface="MS PGothic" charset="0"/>
              </a:rPr>
              <a:t>Samples may be drawn from the population using</a:t>
            </a:r>
          </a:p>
          <a:p>
            <a:pPr lvl="1">
              <a:spcBef>
                <a:spcPts val="450"/>
              </a:spcBef>
              <a:spcAft>
                <a:spcPts val="450"/>
              </a:spcAft>
            </a:pPr>
            <a:r>
              <a:rPr lang="en-US" dirty="0">
                <a:solidFill>
                  <a:srgbClr val="EB641B"/>
                </a:solidFill>
                <a:ea typeface="MS PGothic" charset="0"/>
              </a:rPr>
              <a:t>Probability sampling </a:t>
            </a:r>
            <a:r>
              <a:rPr lang="en-US" dirty="0">
                <a:ea typeface="MS PGothic" charset="0"/>
              </a:rPr>
              <a:t>vs. </a:t>
            </a:r>
            <a:r>
              <a:rPr lang="en-US" dirty="0">
                <a:solidFill>
                  <a:srgbClr val="EB641B"/>
                </a:solidFill>
                <a:ea typeface="MS PGothic" charset="0"/>
              </a:rPr>
              <a:t>non-probability sampling</a:t>
            </a:r>
          </a:p>
          <a:p>
            <a:pPr>
              <a:spcBef>
                <a:spcPts val="450"/>
              </a:spcBef>
              <a:buFont typeface="Arial" charset="0"/>
              <a:buChar char="•"/>
            </a:pPr>
            <a:r>
              <a:rPr lang="en-US" dirty="0">
                <a:ea typeface="MS PGothic" charset="0"/>
              </a:rPr>
              <a:t>Sampling must assure </a:t>
            </a:r>
            <a:r>
              <a:rPr lang="en-US" dirty="0">
                <a:solidFill>
                  <a:srgbClr val="EB641B"/>
                </a:solidFill>
                <a:ea typeface="MS PGothic" charset="0"/>
              </a:rPr>
              <a:t>external validity </a:t>
            </a:r>
            <a:r>
              <a:rPr lang="en-US" dirty="0">
                <a:ea typeface="MS PGothic" charset="0"/>
              </a:rPr>
              <a:t>to generalize to other populations</a:t>
            </a:r>
          </a:p>
          <a:p>
            <a:pPr>
              <a:spcBef>
                <a:spcPts val="450"/>
              </a:spcBef>
              <a:buFont typeface="Arial" charset="0"/>
              <a:buChar char="•"/>
            </a:pPr>
            <a:r>
              <a:rPr lang="en-US" dirty="0">
                <a:ea typeface="MS PGothic" charset="0"/>
              </a:rPr>
              <a:t>Determine the needed sample size</a:t>
            </a:r>
          </a:p>
          <a:p>
            <a:pPr lvl="1">
              <a:spcBef>
                <a:spcPts val="450"/>
              </a:spcBef>
              <a:spcAft>
                <a:spcPts val="450"/>
              </a:spcAft>
            </a:pPr>
            <a:r>
              <a:rPr lang="en-US" dirty="0">
                <a:ea typeface="MS PGothic" charset="0"/>
              </a:rPr>
              <a:t>Conduct a power analysis once you have determined your variables of interest</a:t>
            </a:r>
          </a:p>
          <a:p>
            <a:pPr lvl="1">
              <a:spcBef>
                <a:spcPts val="450"/>
              </a:spcBef>
              <a:spcAft>
                <a:spcPts val="450"/>
              </a:spcAft>
            </a:pPr>
            <a:r>
              <a:rPr lang="en-US" dirty="0">
                <a:ea typeface="MS PGothic" charset="0"/>
              </a:rPr>
              <a:t>Larger samples provide more accurate estimates of population values!</a:t>
            </a:r>
          </a:p>
          <a:p>
            <a:pPr>
              <a:spcBef>
                <a:spcPts val="450"/>
              </a:spcBef>
              <a:buNone/>
            </a:pPr>
            <a:endParaRPr lang="en-US" dirty="0">
              <a:latin typeface="+mn-lt"/>
              <a:ea typeface="MS PGothic" charset="0"/>
            </a:endParaRPr>
          </a:p>
        </p:txBody>
      </p:sp>
    </p:spTree>
    <p:extLst>
      <p:ext uri="{BB962C8B-B14F-4D97-AF65-F5344CB8AC3E}">
        <p14:creationId xmlns:p14="http://schemas.microsoft.com/office/powerpoint/2010/main" val="34029539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433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3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3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971550"/>
            <a:ext cx="6172200" cy="1028700"/>
          </a:xfrm>
        </p:spPr>
        <p:txBody>
          <a:bodyPr>
            <a:normAutofit/>
          </a:bodyPr>
          <a:lstStyle/>
          <a:p>
            <a:pPr>
              <a:defRPr/>
            </a:pPr>
            <a:r>
              <a:rPr lang="en-US" sz="3000" dirty="0">
                <a:latin typeface="Avenir Black"/>
                <a:cs typeface="Avenir Black"/>
              </a:rPr>
              <a:t>Importance of Sampling</a:t>
            </a:r>
          </a:p>
        </p:txBody>
      </p:sp>
      <p:sp>
        <p:nvSpPr>
          <p:cNvPr id="67587" name="Content Placeholder 2"/>
          <p:cNvSpPr>
            <a:spLocks noGrp="1"/>
          </p:cNvSpPr>
          <p:nvPr>
            <p:ph idx="1"/>
          </p:nvPr>
        </p:nvSpPr>
        <p:spPr>
          <a:xfrm>
            <a:off x="1460501" y="2108202"/>
            <a:ext cx="6223001" cy="3422650"/>
          </a:xfrm>
        </p:spPr>
        <p:txBody>
          <a:bodyPr>
            <a:normAutofit fontScale="62500" lnSpcReduction="20000"/>
          </a:bodyPr>
          <a:lstStyle/>
          <a:p>
            <a:pPr marL="0" indent="0">
              <a:lnSpc>
                <a:spcPct val="120000"/>
              </a:lnSpc>
              <a:spcBef>
                <a:spcPts val="450"/>
              </a:spcBef>
              <a:spcAft>
                <a:spcPts val="900"/>
              </a:spcAft>
              <a:buNone/>
            </a:pPr>
            <a:r>
              <a:rPr lang="en-US" dirty="0">
                <a:latin typeface="Avenir Book"/>
                <a:ea typeface="MS PGothic" charset="0"/>
                <a:cs typeface="Avenir Book"/>
              </a:rPr>
              <a:t>Type of sampling influences conclusions that can be drawn about your results:</a:t>
            </a:r>
          </a:p>
          <a:p>
            <a:pPr lvl="1">
              <a:lnSpc>
                <a:spcPct val="120000"/>
              </a:lnSpc>
              <a:spcBef>
                <a:spcPts val="450"/>
              </a:spcBef>
              <a:spcAft>
                <a:spcPts val="450"/>
              </a:spcAft>
            </a:pPr>
            <a:r>
              <a:rPr lang="en-US" dirty="0">
                <a:latin typeface="Avenir Book"/>
                <a:ea typeface="MS PGothic" charset="0"/>
                <a:cs typeface="Avenir Book"/>
              </a:rPr>
              <a:t>Generally, we can make conclusions about relationships between variables regardless of the sample</a:t>
            </a:r>
          </a:p>
          <a:p>
            <a:pPr lvl="1">
              <a:lnSpc>
                <a:spcPct val="120000"/>
              </a:lnSpc>
              <a:spcBef>
                <a:spcPts val="450"/>
              </a:spcBef>
              <a:spcAft>
                <a:spcPts val="450"/>
              </a:spcAft>
            </a:pPr>
            <a:r>
              <a:rPr lang="en-US" dirty="0">
                <a:latin typeface="Avenir Book"/>
                <a:ea typeface="MS PGothic" charset="0"/>
                <a:cs typeface="Avenir Book"/>
              </a:rPr>
              <a:t>But we can only make </a:t>
            </a:r>
            <a:r>
              <a:rPr lang="en-US" i="1" dirty="0">
                <a:latin typeface="Avenir Book"/>
                <a:ea typeface="MS PGothic" charset="0"/>
                <a:cs typeface="Avenir Book"/>
              </a:rPr>
              <a:t>generalizations</a:t>
            </a:r>
            <a:r>
              <a:rPr lang="en-US" dirty="0">
                <a:latin typeface="Avenir Book"/>
                <a:ea typeface="MS PGothic" charset="0"/>
                <a:cs typeface="Avenir Book"/>
              </a:rPr>
              <a:t> to the population in representative (probability) samples</a:t>
            </a:r>
          </a:p>
          <a:p>
            <a:pPr lvl="1">
              <a:lnSpc>
                <a:spcPct val="120000"/>
              </a:lnSpc>
              <a:spcBef>
                <a:spcPts val="450"/>
              </a:spcBef>
              <a:spcAft>
                <a:spcPts val="450"/>
              </a:spcAft>
            </a:pPr>
            <a:r>
              <a:rPr lang="en-US" dirty="0">
                <a:latin typeface="Avenir Book"/>
                <a:ea typeface="MS PGothic" charset="0"/>
                <a:cs typeface="Avenir Book"/>
              </a:rPr>
              <a:t>Beyond who is asked to participate, we must also consider who </a:t>
            </a:r>
            <a:r>
              <a:rPr lang="en-US" i="1" dirty="0">
                <a:latin typeface="Avenir Book"/>
                <a:ea typeface="MS PGothic" charset="0"/>
                <a:cs typeface="Avenir Book"/>
              </a:rPr>
              <a:t>agrees</a:t>
            </a:r>
            <a:r>
              <a:rPr lang="en-US" dirty="0">
                <a:latin typeface="Avenir Book"/>
                <a:ea typeface="MS PGothic" charset="0"/>
                <a:cs typeface="Avenir Book"/>
              </a:rPr>
              <a:t> to participate (e.g., low participation rates can lead to distorted findings)</a:t>
            </a:r>
          </a:p>
        </p:txBody>
      </p:sp>
    </p:spTree>
    <p:extLst>
      <p:ext uri="{BB962C8B-B14F-4D97-AF65-F5344CB8AC3E}">
        <p14:creationId xmlns:p14="http://schemas.microsoft.com/office/powerpoint/2010/main" val="273279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chemeClr val="accent4"/>
                </a:solidFill>
                <a:latin typeface="Avenir Black"/>
                <a:ea typeface="+mj-ea"/>
                <a:cs typeface="Avenir Black"/>
              </a:rPr>
              <a:t>Probability</a:t>
            </a:r>
            <a:r>
              <a:rPr lang="en-US" dirty="0">
                <a:latin typeface="Avenir Black"/>
                <a:ea typeface="+mj-ea"/>
                <a:cs typeface="Avenir Black"/>
              </a:rPr>
              <a:t> Sampling</a:t>
            </a:r>
          </a:p>
        </p:txBody>
      </p:sp>
      <p:sp>
        <p:nvSpPr>
          <p:cNvPr id="65539" name="Content Placeholder 2"/>
          <p:cNvSpPr>
            <a:spLocks noGrp="1"/>
          </p:cNvSpPr>
          <p:nvPr>
            <p:ph idx="1"/>
          </p:nvPr>
        </p:nvSpPr>
        <p:spPr/>
        <p:txBody>
          <a:bodyPr>
            <a:normAutofit lnSpcReduction="10000"/>
          </a:bodyPr>
          <a:lstStyle/>
          <a:p>
            <a:pPr>
              <a:spcBef>
                <a:spcPts val="450"/>
              </a:spcBef>
              <a:spcAft>
                <a:spcPts val="900"/>
              </a:spcAft>
            </a:pPr>
            <a:r>
              <a:rPr lang="en-US" dirty="0">
                <a:latin typeface="Avenir Book"/>
                <a:ea typeface="MS PGothic" charset="0"/>
                <a:cs typeface="Avenir Book"/>
              </a:rPr>
              <a:t>We do know how likely it is that any particular member of a population will be chosen</a:t>
            </a:r>
          </a:p>
          <a:p>
            <a:pPr lvl="1">
              <a:spcBef>
                <a:spcPts val="450"/>
              </a:spcBef>
              <a:spcAft>
                <a:spcPts val="1350"/>
              </a:spcAft>
            </a:pPr>
            <a:r>
              <a:rPr lang="en-US" dirty="0">
                <a:solidFill>
                  <a:srgbClr val="C00000"/>
                </a:solidFill>
                <a:latin typeface="Avenir Black"/>
                <a:ea typeface="MS PGothic" charset="0"/>
                <a:cs typeface="Avenir Black"/>
              </a:rPr>
              <a:t>Simple random sampling</a:t>
            </a:r>
            <a:r>
              <a:rPr lang="en-US" dirty="0">
                <a:latin typeface="Avenir Black"/>
                <a:ea typeface="MS PGothic" charset="0"/>
                <a:cs typeface="Avenir Black"/>
              </a:rPr>
              <a:t> </a:t>
            </a:r>
            <a:r>
              <a:rPr lang="en-US" dirty="0">
                <a:latin typeface="Avenir Book"/>
                <a:ea typeface="MS PGothic" charset="0"/>
                <a:cs typeface="Avenir Book"/>
              </a:rPr>
              <a:t>= every member of a population has an equal chance of being selected</a:t>
            </a:r>
          </a:p>
          <a:p>
            <a:pPr lvl="1">
              <a:spcBef>
                <a:spcPts val="450"/>
              </a:spcBef>
              <a:spcAft>
                <a:spcPts val="450"/>
              </a:spcAft>
            </a:pPr>
            <a:r>
              <a:rPr lang="en-US" dirty="0">
                <a:solidFill>
                  <a:srgbClr val="C00000"/>
                </a:solidFill>
                <a:latin typeface="Avenir Black"/>
                <a:ea typeface="MS PGothic" charset="0"/>
                <a:cs typeface="Avenir Black"/>
              </a:rPr>
              <a:t>Stratified random sampling </a:t>
            </a:r>
            <a:r>
              <a:rPr lang="en-US" dirty="0">
                <a:latin typeface="Avenir Book"/>
                <a:ea typeface="MS PGothic" charset="0"/>
                <a:cs typeface="Avenir Book"/>
              </a:rPr>
              <a:t>= population is divided into meaningful groups (age, sex, ethnicity) and then samples are randomly selected from these groups</a:t>
            </a:r>
          </a:p>
        </p:txBody>
      </p:sp>
    </p:spTree>
    <p:extLst>
      <p:ext uri="{BB962C8B-B14F-4D97-AF65-F5344CB8AC3E}">
        <p14:creationId xmlns:p14="http://schemas.microsoft.com/office/powerpoint/2010/main" val="147432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5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85900" y="971551"/>
            <a:ext cx="6172200" cy="825500"/>
          </a:xfrm>
        </p:spPr>
        <p:txBody>
          <a:bodyPr>
            <a:normAutofit fontScale="90000"/>
          </a:bodyPr>
          <a:lstStyle/>
          <a:p>
            <a:pPr>
              <a:defRPr/>
            </a:pPr>
            <a:r>
              <a:rPr lang="en-US" dirty="0">
                <a:solidFill>
                  <a:schemeClr val="accent6"/>
                </a:solidFill>
                <a:latin typeface="Avenir Black"/>
                <a:ea typeface="+mj-ea"/>
                <a:cs typeface="Avenir Black"/>
              </a:rPr>
              <a:t>Nonprobability</a:t>
            </a:r>
            <a:r>
              <a:rPr lang="en-US" dirty="0">
                <a:solidFill>
                  <a:schemeClr val="accent6"/>
                </a:solidFill>
                <a:ea typeface="+mj-ea"/>
                <a:cs typeface="+mj-cs"/>
              </a:rPr>
              <a:t> </a:t>
            </a:r>
            <a:r>
              <a:rPr lang="en-US" dirty="0">
                <a:ea typeface="+mj-ea"/>
                <a:cs typeface="+mj-cs"/>
              </a:rPr>
              <a:t>Sampling</a:t>
            </a:r>
          </a:p>
        </p:txBody>
      </p:sp>
      <p:sp>
        <p:nvSpPr>
          <p:cNvPr id="63491" name="Content Placeholder 5"/>
          <p:cNvSpPr>
            <a:spLocks noGrp="1"/>
          </p:cNvSpPr>
          <p:nvPr>
            <p:ph idx="1"/>
          </p:nvPr>
        </p:nvSpPr>
        <p:spPr>
          <a:xfrm>
            <a:off x="1397000" y="1943101"/>
            <a:ext cx="6311900" cy="3702050"/>
          </a:xfrm>
        </p:spPr>
        <p:txBody>
          <a:bodyPr>
            <a:noAutofit/>
          </a:bodyPr>
          <a:lstStyle/>
          <a:p>
            <a:pPr>
              <a:spcAft>
                <a:spcPts val="900"/>
              </a:spcAft>
            </a:pPr>
            <a:r>
              <a:rPr lang="en-US" sz="1650" dirty="0">
                <a:latin typeface="Avenir Book"/>
                <a:ea typeface="MS PGothic" charset="0"/>
                <a:cs typeface="Avenir Book"/>
              </a:rPr>
              <a:t>Sample where we do not know how likely it is that any particular member of a population will be chosen</a:t>
            </a:r>
          </a:p>
          <a:p>
            <a:pPr lvl="1">
              <a:spcAft>
                <a:spcPts val="900"/>
              </a:spcAft>
            </a:pPr>
            <a:r>
              <a:rPr lang="en-US" sz="1500" dirty="0">
                <a:latin typeface="Avenir Black"/>
                <a:ea typeface="MS PGothic" charset="0"/>
                <a:cs typeface="Avenir Black"/>
              </a:rPr>
              <a:t>Haphazard sampling </a:t>
            </a:r>
            <a:r>
              <a:rPr lang="en-US" sz="1500" dirty="0">
                <a:latin typeface="Avenir Book"/>
                <a:ea typeface="MS PGothic" charset="0"/>
                <a:cs typeface="Avenir Book"/>
              </a:rPr>
              <a:t>= whoever you can find walking across campus (a </a:t>
            </a:r>
            <a:r>
              <a:rPr lang="en-US" sz="1500" i="1" dirty="0">
                <a:solidFill>
                  <a:schemeClr val="accent5"/>
                </a:solidFill>
                <a:latin typeface="Avenir Black"/>
                <a:ea typeface="MS PGothic" charset="0"/>
                <a:cs typeface="Avenir Black"/>
              </a:rPr>
              <a:t>convenience</a:t>
            </a:r>
            <a:r>
              <a:rPr lang="en-US" sz="1500" dirty="0">
                <a:solidFill>
                  <a:schemeClr val="accent5"/>
                </a:solidFill>
                <a:latin typeface="Avenir Book"/>
                <a:ea typeface="MS PGothic" charset="0"/>
                <a:cs typeface="Avenir Book"/>
              </a:rPr>
              <a:t> </a:t>
            </a:r>
            <a:r>
              <a:rPr lang="en-US" sz="1500" dirty="0">
                <a:latin typeface="Avenir Book"/>
                <a:ea typeface="MS PGothic" charset="0"/>
                <a:cs typeface="Avenir Book"/>
              </a:rPr>
              <a:t>sample)</a:t>
            </a:r>
          </a:p>
          <a:p>
            <a:pPr lvl="1">
              <a:spcAft>
                <a:spcPts val="900"/>
              </a:spcAft>
            </a:pPr>
            <a:r>
              <a:rPr lang="en-US" sz="1500" dirty="0">
                <a:latin typeface="Avenir Black"/>
                <a:ea typeface="MS PGothic" charset="0"/>
                <a:cs typeface="Avenir Black"/>
              </a:rPr>
              <a:t>Quota sampling </a:t>
            </a:r>
            <a:r>
              <a:rPr lang="en-US" sz="1500" dirty="0">
                <a:latin typeface="Avenir Book"/>
                <a:ea typeface="MS PGothic" charset="0"/>
                <a:cs typeface="Avenir Book"/>
              </a:rPr>
              <a:t>= choose a sample that represents the numerical composition of various population subgroups (e.g. selecting 60% White, 20% African American, 10% Latino, 8% Asian participants from people walking across campus).</a:t>
            </a:r>
          </a:p>
          <a:p>
            <a:pPr>
              <a:spcAft>
                <a:spcPts val="900"/>
              </a:spcAft>
            </a:pPr>
            <a:r>
              <a:rPr lang="en-US" sz="1650" dirty="0">
                <a:latin typeface="Avenir Book"/>
                <a:ea typeface="MS PGothic" charset="0"/>
                <a:cs typeface="Avenir Book"/>
              </a:rPr>
              <a:t>Fine if interested in relationships between variables, but can problematic if you want to generalize to whole population </a:t>
            </a:r>
          </a:p>
          <a:p>
            <a:pPr>
              <a:spcAft>
                <a:spcPts val="900"/>
              </a:spcAft>
            </a:pPr>
            <a:r>
              <a:rPr lang="en-US" sz="1650" dirty="0">
                <a:latin typeface="Avenir Book"/>
                <a:ea typeface="MS PGothic" charset="0"/>
                <a:cs typeface="Avenir Book"/>
              </a:rPr>
              <a:t>Most research in psychology uses nonprobability sampling!</a:t>
            </a:r>
          </a:p>
        </p:txBody>
      </p:sp>
    </p:spTree>
    <p:extLst>
      <p:ext uri="{BB962C8B-B14F-4D97-AF65-F5344CB8AC3E}">
        <p14:creationId xmlns:p14="http://schemas.microsoft.com/office/powerpoint/2010/main" val="300722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7350" y="1028700"/>
            <a:ext cx="5829300" cy="857250"/>
          </a:xfrm>
        </p:spPr>
        <p:txBody>
          <a:bodyPr>
            <a:normAutofit fontScale="90000"/>
          </a:bodyPr>
          <a:lstStyle/>
          <a:p>
            <a:r>
              <a:rPr lang="en-US" b="1" dirty="0">
                <a:latin typeface="Avenir Book"/>
                <a:cs typeface="Avenir Book"/>
              </a:rPr>
              <a:t>W.E.I.R.D. Societies</a:t>
            </a:r>
            <a:r>
              <a:rPr lang="en-US" dirty="0">
                <a:latin typeface="Avenir Book"/>
                <a:cs typeface="Avenir Book"/>
              </a:rPr>
              <a:t/>
            </a:r>
            <a:br>
              <a:rPr lang="en-US" dirty="0">
                <a:latin typeface="Avenir Book"/>
                <a:cs typeface="Avenir Book"/>
              </a:rPr>
            </a:br>
            <a:r>
              <a:rPr lang="en-US" sz="1500" dirty="0" err="1">
                <a:latin typeface="Avenir Book"/>
                <a:cs typeface="Avenir Book"/>
              </a:rPr>
              <a:t>Henrich</a:t>
            </a:r>
            <a:r>
              <a:rPr lang="en-US" sz="1500" dirty="0">
                <a:latin typeface="Avenir Book"/>
                <a:cs typeface="Avenir Book"/>
              </a:rPr>
              <a:t>, Heine, &amp; </a:t>
            </a:r>
            <a:r>
              <a:rPr lang="en-US" sz="1500" dirty="0" err="1">
                <a:latin typeface="Avenir Book"/>
                <a:cs typeface="Avenir Book"/>
              </a:rPr>
              <a:t>Norenzayan</a:t>
            </a:r>
            <a:r>
              <a:rPr lang="en-US" sz="1500" dirty="0">
                <a:latin typeface="Avenir Book"/>
                <a:cs typeface="Avenir Book"/>
              </a:rPr>
              <a:t>, 2010</a:t>
            </a:r>
          </a:p>
        </p:txBody>
      </p:sp>
      <p:sp>
        <p:nvSpPr>
          <p:cNvPr id="4" name="TextBox 3"/>
          <p:cNvSpPr txBox="1"/>
          <p:nvPr/>
        </p:nvSpPr>
        <p:spPr>
          <a:xfrm>
            <a:off x="1485900" y="2361411"/>
            <a:ext cx="5657850" cy="2862322"/>
          </a:xfrm>
          <a:prstGeom prst="rect">
            <a:avLst/>
          </a:prstGeom>
          <a:noFill/>
        </p:spPr>
        <p:txBody>
          <a:bodyPr wrap="square" rtlCol="0">
            <a:spAutoFit/>
          </a:bodyPr>
          <a:lstStyle/>
          <a:p>
            <a:pPr marL="557213" indent="-557213">
              <a:spcAft>
                <a:spcPts val="1800"/>
              </a:spcAft>
              <a:buAutoNum type="alphaUcPeriod" startAt="23"/>
            </a:pPr>
            <a:r>
              <a:rPr lang="en-US" sz="2400" dirty="0">
                <a:latin typeface="Avenir Book"/>
                <a:cs typeface="Avenir Book"/>
              </a:rPr>
              <a:t> 	Western</a:t>
            </a:r>
          </a:p>
          <a:p>
            <a:pPr marL="557213" indent="-557213">
              <a:spcAft>
                <a:spcPts val="1800"/>
              </a:spcAft>
            </a:pPr>
            <a:r>
              <a:rPr lang="en-US" sz="2400" dirty="0">
                <a:latin typeface="Avenir Book"/>
                <a:cs typeface="Avenir Book"/>
              </a:rPr>
              <a:t>E.		European</a:t>
            </a:r>
          </a:p>
          <a:p>
            <a:pPr marL="557213" indent="-557213">
              <a:spcAft>
                <a:spcPts val="1800"/>
              </a:spcAft>
            </a:pPr>
            <a:r>
              <a:rPr lang="en-US" sz="2400" dirty="0">
                <a:latin typeface="Avenir Book"/>
                <a:cs typeface="Avenir Book"/>
              </a:rPr>
              <a:t>I.   		Industrialized</a:t>
            </a:r>
          </a:p>
          <a:p>
            <a:pPr marL="300038" indent="-300038">
              <a:spcAft>
                <a:spcPts val="1800"/>
              </a:spcAft>
            </a:pPr>
            <a:r>
              <a:rPr lang="en-US" sz="2400" dirty="0">
                <a:latin typeface="Avenir Book"/>
                <a:cs typeface="Avenir Book"/>
              </a:rPr>
              <a:t>R. 	</a:t>
            </a:r>
            <a:r>
              <a:rPr lang="en-US" sz="2400" dirty="0" smtClean="0">
                <a:latin typeface="Avenir Book"/>
                <a:cs typeface="Avenir Book"/>
              </a:rPr>
              <a:t>	Rich</a:t>
            </a:r>
            <a:endParaRPr lang="en-US" sz="2400" dirty="0">
              <a:latin typeface="Avenir Book"/>
              <a:cs typeface="Avenir Book"/>
            </a:endParaRPr>
          </a:p>
          <a:p>
            <a:pPr marL="300038" indent="-300038">
              <a:spcAft>
                <a:spcPts val="1800"/>
              </a:spcAft>
            </a:pPr>
            <a:r>
              <a:rPr lang="en-US" sz="2400" dirty="0">
                <a:latin typeface="Avenir Book"/>
                <a:cs typeface="Avenir Book"/>
              </a:rPr>
              <a:t>D. 	</a:t>
            </a:r>
            <a:r>
              <a:rPr lang="en-US" sz="2400" dirty="0" smtClean="0">
                <a:latin typeface="Avenir Book"/>
                <a:cs typeface="Avenir Book"/>
              </a:rPr>
              <a:t>	Democratic </a:t>
            </a:r>
            <a:endParaRPr lang="en-US" sz="2400" dirty="0">
              <a:latin typeface="Avenir Book"/>
              <a:cs typeface="Avenir Book"/>
            </a:endParaRPr>
          </a:p>
        </p:txBody>
      </p:sp>
      <p:pic>
        <p:nvPicPr>
          <p:cNvPr id="5" name="Picture 4" descr="blank-printable-world-map.png.gif"/>
          <p:cNvPicPr>
            <a:picLocks noChangeAspect="1"/>
          </p:cNvPicPr>
          <p:nvPr/>
        </p:nvPicPr>
        <p:blipFill>
          <a:blip r:embed="rId3"/>
          <a:stretch>
            <a:fillRect/>
          </a:stretch>
        </p:blipFill>
        <p:spPr>
          <a:xfrm>
            <a:off x="4857750" y="2571750"/>
            <a:ext cx="2971800" cy="2686050"/>
          </a:xfrm>
          <a:prstGeom prst="rect">
            <a:avLst/>
          </a:prstGeom>
        </p:spPr>
      </p:pic>
      <p:sp>
        <p:nvSpPr>
          <p:cNvPr id="6" name="Oval 5"/>
          <p:cNvSpPr/>
          <p:nvPr/>
        </p:nvSpPr>
        <p:spPr>
          <a:xfrm>
            <a:off x="5151887" y="2914650"/>
            <a:ext cx="848864" cy="685800"/>
          </a:xfrm>
          <a:prstGeom prst="ellipse">
            <a:avLst/>
          </a:prstGeom>
          <a:noFill/>
          <a:ln w="381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Oval 6"/>
          <p:cNvSpPr/>
          <p:nvPr/>
        </p:nvSpPr>
        <p:spPr>
          <a:xfrm>
            <a:off x="6115051" y="2857500"/>
            <a:ext cx="448814" cy="685800"/>
          </a:xfrm>
          <a:prstGeom prst="ellipse">
            <a:avLst/>
          </a:prstGeom>
          <a:noFill/>
          <a:ln w="381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581510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Participate in our next study</a:t>
            </a:r>
            <a:endParaRPr lang="en-US" dirty="0"/>
          </a:p>
        </p:txBody>
      </p:sp>
      <p:sp>
        <p:nvSpPr>
          <p:cNvPr id="3" name="Content Placeholder 2"/>
          <p:cNvSpPr>
            <a:spLocks noGrp="1"/>
          </p:cNvSpPr>
          <p:nvPr>
            <p:ph idx="1"/>
          </p:nvPr>
        </p:nvSpPr>
        <p:spPr/>
        <p:txBody>
          <a:bodyPr/>
          <a:lstStyle/>
          <a:p>
            <a:r>
              <a:rPr lang="en-US" dirty="0">
                <a:hlinkClick r:id="rId2"/>
              </a:rPr>
              <a:t>https://purchasenss.qualtrics.com/jfe/form/SV_3xAk5oj8tZacsLz</a:t>
            </a:r>
            <a:endParaRPr lang="en-US" dirty="0"/>
          </a:p>
        </p:txBody>
      </p:sp>
    </p:spTree>
    <p:extLst>
      <p:ext uri="{BB962C8B-B14F-4D97-AF65-F5344CB8AC3E}">
        <p14:creationId xmlns:p14="http://schemas.microsoft.com/office/powerpoint/2010/main" val="3503184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Independent Variable Review</a:t>
            </a:r>
            <a:endParaRPr lang="en-US" dirty="0"/>
          </a:p>
        </p:txBody>
      </p:sp>
      <p:sp>
        <p:nvSpPr>
          <p:cNvPr id="5" name="Content Placeholder 4"/>
          <p:cNvSpPr>
            <a:spLocks noGrp="1"/>
          </p:cNvSpPr>
          <p:nvPr>
            <p:ph idx="1"/>
          </p:nvPr>
        </p:nvSpPr>
        <p:spPr/>
        <p:txBody>
          <a:bodyPr/>
          <a:lstStyle/>
          <a:p>
            <a:r>
              <a:rPr lang="en-US" dirty="0" smtClean="0"/>
              <a:t>IV can be operationalized and manipulated through:</a:t>
            </a:r>
          </a:p>
          <a:p>
            <a:pPr lvl="1"/>
            <a:r>
              <a:rPr lang="en-US" dirty="0" smtClean="0"/>
              <a:t>Straightforward manipulation</a:t>
            </a:r>
          </a:p>
          <a:p>
            <a:pPr lvl="1"/>
            <a:r>
              <a:rPr lang="en-US" dirty="0" smtClean="0"/>
              <a:t>Staged (event) manipulation</a:t>
            </a:r>
          </a:p>
          <a:p>
            <a:r>
              <a:rPr lang="en-US" dirty="0" smtClean="0"/>
              <a:t>Can have 2 or more levels (i.e., groups)</a:t>
            </a:r>
          </a:p>
          <a:p>
            <a:r>
              <a:rPr lang="en-US" dirty="0"/>
              <a:t>Manipulation strength depends on </a:t>
            </a:r>
            <a:r>
              <a:rPr lang="en-US" dirty="0" smtClean="0"/>
              <a:t>the difference </a:t>
            </a:r>
            <a:r>
              <a:rPr lang="en-US" dirty="0"/>
              <a:t>between the </a:t>
            </a:r>
            <a:r>
              <a:rPr lang="en-US" dirty="0" smtClean="0"/>
              <a:t>groups/conditions</a:t>
            </a:r>
            <a:endParaRPr lang="en-US" dirty="0"/>
          </a:p>
        </p:txBody>
      </p:sp>
    </p:spTree>
    <p:extLst>
      <p:ext uri="{BB962C8B-B14F-4D97-AF65-F5344CB8AC3E}">
        <p14:creationId xmlns:p14="http://schemas.microsoft.com/office/powerpoint/2010/main" val="1144410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ACBE1851-2230-47A9-B000-CE9046EA61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10141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82" name="Title 3"/>
          <p:cNvSpPr>
            <a:spLocks noGrp="1"/>
          </p:cNvSpPr>
          <p:nvPr>
            <p:ph type="title"/>
          </p:nvPr>
        </p:nvSpPr>
        <p:spPr>
          <a:xfrm>
            <a:off x="475707" y="803705"/>
            <a:ext cx="3156492" cy="3034857"/>
          </a:xfrm>
        </p:spPr>
        <p:txBody>
          <a:bodyPr vert="horz" lIns="91440" tIns="45720" rIns="91440" bIns="45720" rtlCol="0" anchor="b">
            <a:normAutofit/>
          </a:bodyPr>
          <a:lstStyle/>
          <a:p>
            <a:pPr algn="r" defTabSz="914400" fontAlgn="auto">
              <a:lnSpc>
                <a:spcPct val="90000"/>
              </a:lnSpc>
              <a:spcAft>
                <a:spcPts val="0"/>
              </a:spcAft>
              <a:defRPr/>
            </a:pPr>
            <a:r>
              <a:rPr lang="en-US" sz="4300" kern="1200">
                <a:solidFill>
                  <a:srgbClr val="FFFFFF"/>
                </a:solidFill>
                <a:latin typeface="+mj-lt"/>
                <a:ea typeface="+mj-ea"/>
                <a:cs typeface="+mj-cs"/>
              </a:rPr>
              <a:t>Measuring</a:t>
            </a:r>
            <a:br>
              <a:rPr lang="en-US" sz="4300" kern="1200">
                <a:solidFill>
                  <a:srgbClr val="FFFFFF"/>
                </a:solidFill>
                <a:latin typeface="+mj-lt"/>
                <a:ea typeface="+mj-ea"/>
                <a:cs typeface="+mj-cs"/>
              </a:rPr>
            </a:br>
            <a:r>
              <a:rPr lang="en-US" sz="4300" kern="1200">
                <a:solidFill>
                  <a:srgbClr val="FFFFFF"/>
                </a:solidFill>
                <a:latin typeface="+mj-lt"/>
                <a:ea typeface="+mj-ea"/>
                <a:cs typeface="+mj-cs"/>
              </a:rPr>
              <a:t>the</a:t>
            </a:r>
            <a:br>
              <a:rPr lang="en-US" sz="4300" kern="1200">
                <a:solidFill>
                  <a:srgbClr val="FFFFFF"/>
                </a:solidFill>
                <a:latin typeface="+mj-lt"/>
                <a:ea typeface="+mj-ea"/>
                <a:cs typeface="+mj-cs"/>
              </a:rPr>
            </a:br>
            <a:r>
              <a:rPr lang="en-US" sz="4300" kern="1200">
                <a:solidFill>
                  <a:srgbClr val="FFFFFF"/>
                </a:solidFill>
                <a:latin typeface="+mj-lt"/>
                <a:ea typeface="+mj-ea"/>
                <a:cs typeface="+mj-cs"/>
              </a:rPr>
              <a:t>Dependent Variable</a:t>
            </a:r>
          </a:p>
        </p:txBody>
      </p:sp>
      <p:cxnSp>
        <p:nvCxnSpPr>
          <p:cNvPr id="137" name="Straight Connector 136">
            <a:extLst>
              <a:ext uri="{FF2B5EF4-FFF2-40B4-BE49-F238E27FC236}">
                <a16:creationId xmlns:a16="http://schemas.microsoft.com/office/drawing/2014/main" id="{23B93832-6514-44F4-849B-5EE2C8A2337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009" y="3928939"/>
            <a:ext cx="294894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153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924722"/>
            <a:ext cx="4094602" cy="3009532"/>
          </a:xfrm>
          <a:prstGeom prst="rect">
            <a:avLst/>
          </a:prstGeom>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612204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152400"/>
            <a:ext cx="8229600" cy="1371600"/>
          </a:xfrm>
        </p:spPr>
        <p:txBody>
          <a:bodyPr>
            <a:normAutofit/>
          </a:bodyPr>
          <a:lstStyle/>
          <a:p>
            <a:pPr eaLnBrk="1" fontAlgn="auto" hangingPunct="1">
              <a:spcAft>
                <a:spcPts val="0"/>
              </a:spcAft>
              <a:defRPr/>
            </a:pPr>
            <a:r>
              <a:rPr lang="en-US" dirty="0">
                <a:latin typeface="Avenir Roman" panose="02000503020000020003" pitchFamily="2" charset="0"/>
              </a:rPr>
              <a:t>Self-report </a:t>
            </a:r>
            <a:r>
              <a:rPr lang="en-US" dirty="0" smtClean="0">
                <a:latin typeface="Avenir Roman" panose="02000503020000020003" pitchFamily="2" charset="0"/>
              </a:rPr>
              <a:t>Measures</a:t>
            </a:r>
            <a:endParaRPr lang="en-US" dirty="0">
              <a:latin typeface="Avenir Roman" panose="02000503020000020003" pitchFamily="2" charset="0"/>
            </a:endParaRPr>
          </a:p>
        </p:txBody>
      </p:sp>
      <p:sp>
        <p:nvSpPr>
          <p:cNvPr id="3" name="Content Placeholder 2"/>
          <p:cNvSpPr>
            <a:spLocks noGrp="1"/>
          </p:cNvSpPr>
          <p:nvPr>
            <p:ph idx="1"/>
          </p:nvPr>
        </p:nvSpPr>
        <p:spPr>
          <a:xfrm>
            <a:off x="457200" y="1524000"/>
            <a:ext cx="8229600" cy="4748213"/>
          </a:xfrm>
        </p:spPr>
        <p:txBody>
          <a:bodyPr rtlCol="0">
            <a:noAutofit/>
          </a:bodyPr>
          <a:lstStyle/>
          <a:p>
            <a:pPr marL="12700" indent="-12700" eaLnBrk="1" fontAlgn="auto" hangingPunct="1">
              <a:buFont typeface="Wingdings 2" pitchFamily="18" charset="2"/>
              <a:buNone/>
              <a:defRPr/>
            </a:pPr>
            <a:r>
              <a:rPr lang="en-US" sz="2000" i="1" dirty="0">
                <a:solidFill>
                  <a:schemeClr val="accent2"/>
                </a:solidFill>
                <a:latin typeface="Arial" panose="020B0604020202020204" pitchFamily="34" charset="0"/>
                <a:cs typeface="Arial" panose="020B0604020202020204" pitchFamily="34" charset="0"/>
              </a:rPr>
              <a:t>Remember: Multiple measures of a variable provides a better picture than a single measure</a:t>
            </a:r>
          </a:p>
          <a:p>
            <a:pPr>
              <a:defRPr/>
            </a:pPr>
            <a:r>
              <a:rPr lang="en-US" sz="2400" dirty="0">
                <a:latin typeface="Arial" panose="020B0604020202020204" pitchFamily="34" charset="0"/>
                <a:cs typeface="Arial" panose="020B0604020202020204" pitchFamily="34" charset="0"/>
              </a:rPr>
              <a:t>Self-report</a:t>
            </a:r>
          </a:p>
          <a:p>
            <a:pPr lvl="1" indent="-182880" eaLnBrk="1" fontAlgn="auto" hangingPunct="1">
              <a:spcAft>
                <a:spcPts val="600"/>
              </a:spcAft>
              <a:buFont typeface="Arial" panose="020B0604020202020204" pitchFamily="34" charset="0"/>
              <a:buChar char="•"/>
              <a:defRPr/>
            </a:pPr>
            <a:r>
              <a:rPr lang="en-US" sz="2000" dirty="0">
                <a:latin typeface="Arial" panose="020B0604020202020204" pitchFamily="34" charset="0"/>
                <a:cs typeface="Arial" panose="020B0604020202020204" pitchFamily="34" charset="0"/>
              </a:rPr>
              <a:t>Asking participants to report on themselves</a:t>
            </a:r>
          </a:p>
          <a:p>
            <a:pPr lvl="1" indent="-182880" eaLnBrk="1" fontAlgn="auto" hangingPunct="1">
              <a:spcAft>
                <a:spcPts val="600"/>
              </a:spcAft>
              <a:buFont typeface="Arial" panose="020B0604020202020204" pitchFamily="34" charset="0"/>
              <a:buChar char="•"/>
              <a:defRPr/>
            </a:pPr>
            <a:r>
              <a:rPr lang="en-US" sz="2000" dirty="0">
                <a:latin typeface="Arial" panose="020B0604020202020204" pitchFamily="34" charset="0"/>
                <a:cs typeface="Arial" panose="020B0604020202020204" pitchFamily="34" charset="0"/>
              </a:rPr>
              <a:t>e.g., questionnaire on activities of daily living</a:t>
            </a:r>
          </a:p>
          <a:p>
            <a:pPr marL="352425" indent="-352425">
              <a:defRPr/>
            </a:pPr>
            <a:r>
              <a:rPr lang="en-US" sz="2400" dirty="0">
                <a:latin typeface="Arial" panose="020B0604020202020204" pitchFamily="34" charset="0"/>
                <a:cs typeface="Arial" panose="020B0604020202020204" pitchFamily="34" charset="0"/>
              </a:rPr>
              <a:t>Peer-report, Teacher-report, Parent-report</a:t>
            </a:r>
          </a:p>
          <a:p>
            <a:pPr marL="617220" lvl="1" indent="-342900" eaLnBrk="1" fontAlgn="auto" hangingPunct="1">
              <a:buFont typeface="Arial" panose="020B0604020202020204" pitchFamily="34" charset="0"/>
              <a:buChar char="•"/>
              <a:defRPr/>
            </a:pPr>
            <a:r>
              <a:rPr lang="en-US" sz="2000" dirty="0">
                <a:latin typeface="Arial" panose="020B0604020202020204" pitchFamily="34" charset="0"/>
                <a:cs typeface="Arial" panose="020B0604020202020204" pitchFamily="34" charset="0"/>
              </a:rPr>
              <a:t>Asking peers, teachers, or parents to report on </a:t>
            </a:r>
            <a:r>
              <a:rPr lang="en-US" sz="2000" dirty="0" smtClean="0">
                <a:latin typeface="Arial" panose="020B0604020202020204" pitchFamily="34" charset="0"/>
                <a:cs typeface="Arial" panose="020B0604020202020204" pitchFamily="34" charset="0"/>
              </a:rPr>
              <a:t>participant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7329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152400"/>
            <a:ext cx="8229600" cy="1371600"/>
          </a:xfrm>
        </p:spPr>
        <p:txBody>
          <a:bodyPr>
            <a:normAutofit/>
          </a:bodyPr>
          <a:lstStyle/>
          <a:p>
            <a:pPr eaLnBrk="1" fontAlgn="auto" hangingPunct="1">
              <a:spcAft>
                <a:spcPts val="0"/>
              </a:spcAft>
              <a:defRPr/>
            </a:pPr>
            <a:r>
              <a:rPr lang="en-US" dirty="0" smtClean="0">
                <a:latin typeface="Avenir Roman" panose="02000503020000020003" pitchFamily="2" charset="0"/>
              </a:rPr>
              <a:t>Behavioral </a:t>
            </a:r>
            <a:r>
              <a:rPr lang="en-US" dirty="0">
                <a:latin typeface="Avenir Roman" panose="02000503020000020003" pitchFamily="2" charset="0"/>
              </a:rPr>
              <a:t>Measures</a:t>
            </a:r>
          </a:p>
        </p:txBody>
      </p:sp>
      <p:sp>
        <p:nvSpPr>
          <p:cNvPr id="3" name="Content Placeholder 2"/>
          <p:cNvSpPr>
            <a:spLocks noGrp="1"/>
          </p:cNvSpPr>
          <p:nvPr>
            <p:ph idx="1"/>
          </p:nvPr>
        </p:nvSpPr>
        <p:spPr>
          <a:xfrm>
            <a:off x="457200" y="1524000"/>
            <a:ext cx="8229600" cy="4748213"/>
          </a:xfrm>
        </p:spPr>
        <p:txBody>
          <a:bodyPr rtlCol="0">
            <a:noAutofit/>
          </a:bodyPr>
          <a:lstStyle/>
          <a:p>
            <a:pPr>
              <a:defRPr/>
            </a:pPr>
            <a:r>
              <a:rPr lang="en-US" sz="2400" dirty="0" smtClean="0">
                <a:latin typeface="Arial" panose="020B0604020202020204" pitchFamily="34" charset="0"/>
                <a:cs typeface="Arial" panose="020B0604020202020204" pitchFamily="34" charset="0"/>
              </a:rPr>
              <a:t>Behavioral</a:t>
            </a:r>
            <a:endParaRPr lang="en-US" sz="2400" dirty="0">
              <a:latin typeface="Arial" panose="020B0604020202020204" pitchFamily="34" charset="0"/>
              <a:cs typeface="Arial" panose="020B0604020202020204" pitchFamily="34" charset="0"/>
            </a:endParaRPr>
          </a:p>
          <a:p>
            <a:pPr lvl="1" indent="-182880" eaLnBrk="1" fontAlgn="auto" hangingPunct="1">
              <a:spcAft>
                <a:spcPts val="600"/>
              </a:spcAft>
              <a:buFont typeface="Arial" panose="020B0604020202020204" pitchFamily="34" charset="0"/>
              <a:buChar char="•"/>
              <a:defRPr/>
            </a:pPr>
            <a:r>
              <a:rPr lang="en-US" sz="2000" dirty="0">
                <a:latin typeface="Arial" panose="020B0604020202020204" pitchFamily="34" charset="0"/>
                <a:cs typeface="Arial" panose="020B0604020202020204" pitchFamily="34" charset="0"/>
              </a:rPr>
              <a:t>Direct observations of </a:t>
            </a:r>
            <a:r>
              <a:rPr lang="en-US" sz="2000" dirty="0" smtClean="0">
                <a:latin typeface="Arial" panose="020B0604020202020204" pitchFamily="34" charset="0"/>
                <a:cs typeface="Arial" panose="020B0604020202020204" pitchFamily="34" charset="0"/>
              </a:rPr>
              <a:t>external behaviors</a:t>
            </a:r>
          </a:p>
          <a:p>
            <a:pPr lvl="1" indent="-182880" eaLnBrk="1" fontAlgn="auto" hangingPunct="1">
              <a:spcAft>
                <a:spcPts val="600"/>
              </a:spcAft>
              <a:buFont typeface="Arial" panose="020B0604020202020204" pitchFamily="34" charset="0"/>
              <a:buChar char="•"/>
              <a:defRPr/>
            </a:pPr>
            <a:r>
              <a:rPr lang="en-US" sz="2000" dirty="0" smtClean="0">
                <a:latin typeface="Arial" panose="020B0604020202020204" pitchFamily="34" charset="0"/>
                <a:cs typeface="Arial" panose="020B0604020202020204" pitchFamily="34" charset="0"/>
              </a:rPr>
              <a:t>Does not include participants’ subjective beliefs</a:t>
            </a:r>
          </a:p>
          <a:p>
            <a:pPr lvl="1" indent="-182880" eaLnBrk="1" fontAlgn="auto" hangingPunct="1">
              <a:spcAft>
                <a:spcPts val="600"/>
              </a:spcAft>
              <a:buFont typeface="Arial" panose="020B0604020202020204" pitchFamily="34" charset="0"/>
              <a:buChar char="•"/>
              <a:defRPr/>
            </a:pPr>
            <a:r>
              <a:rPr lang="en-US" sz="2000" dirty="0" smtClean="0">
                <a:latin typeface="Arial" panose="020B0604020202020204" pitchFamily="34" charset="0"/>
                <a:cs typeface="Arial" panose="020B0604020202020204" pitchFamily="34" charset="0"/>
              </a:rPr>
              <a:t>Can be observable behavior on paper or a computer, non-verbal behavior, verbal behavior, etc.</a:t>
            </a:r>
            <a:endParaRPr lang="en-US" sz="2000" dirty="0">
              <a:latin typeface="Arial" panose="020B0604020202020204" pitchFamily="34" charset="0"/>
              <a:cs typeface="Arial" panose="020B0604020202020204" pitchFamily="34" charset="0"/>
            </a:endParaRPr>
          </a:p>
          <a:p>
            <a:pPr marL="1188720" lvl="3" indent="-182880">
              <a:spcAft>
                <a:spcPts val="600"/>
              </a:spcAft>
              <a:buFont typeface="Wingdings 2" pitchFamily="18" charset="2"/>
              <a:buChar char=""/>
              <a:defRPr/>
            </a:pPr>
            <a:r>
              <a:rPr lang="en-US" sz="1800" dirty="0" smtClean="0">
                <a:latin typeface="Arial" panose="020B0604020202020204" pitchFamily="34" charset="0"/>
                <a:cs typeface="Arial" panose="020B0604020202020204" pitchFamily="34" charset="0"/>
              </a:rPr>
              <a:t>Ratings: </a:t>
            </a:r>
            <a:r>
              <a:rPr lang="en-US" sz="1800" dirty="0">
                <a:latin typeface="Arial" panose="020B0604020202020204" pitchFamily="34" charset="0"/>
                <a:cs typeface="Arial" panose="020B0604020202020204" pitchFamily="34" charset="0"/>
              </a:rPr>
              <a:t>how many times does </a:t>
            </a:r>
            <a:r>
              <a:rPr lang="en-US" sz="1800" dirty="0" smtClean="0">
                <a:latin typeface="Arial" panose="020B0604020202020204" pitchFamily="34" charset="0"/>
                <a:cs typeface="Arial" panose="020B0604020202020204" pitchFamily="34" charset="0"/>
              </a:rPr>
              <a:t>behavior </a:t>
            </a:r>
            <a:r>
              <a:rPr lang="en-US" sz="1800" dirty="0">
                <a:latin typeface="Arial" panose="020B0604020202020204" pitchFamily="34" charset="0"/>
                <a:cs typeface="Arial" panose="020B0604020202020204" pitchFamily="34" charset="0"/>
              </a:rPr>
              <a:t>occur</a:t>
            </a:r>
          </a:p>
          <a:p>
            <a:pPr marL="1188720" lvl="3" indent="-182880">
              <a:spcAft>
                <a:spcPts val="600"/>
              </a:spcAft>
              <a:buFont typeface="Wingdings 2" pitchFamily="18" charset="2"/>
              <a:buChar char=""/>
              <a:defRPr/>
            </a:pPr>
            <a:r>
              <a:rPr lang="en-US" sz="1800" dirty="0">
                <a:latin typeface="Arial" panose="020B0604020202020204" pitchFamily="34" charset="0"/>
                <a:cs typeface="Arial" panose="020B0604020202020204" pitchFamily="34" charset="0"/>
              </a:rPr>
              <a:t>Duration: how long does the behavior last?</a:t>
            </a:r>
          </a:p>
          <a:p>
            <a:pPr marL="1188720" lvl="3" indent="-182880">
              <a:spcAft>
                <a:spcPts val="600"/>
              </a:spcAft>
              <a:buFont typeface="Wingdings 2" pitchFamily="18" charset="2"/>
              <a:buChar char=""/>
              <a:defRPr/>
            </a:pPr>
            <a:r>
              <a:rPr lang="en-US" sz="1800" dirty="0">
                <a:latin typeface="Arial" panose="020B0604020202020204" pitchFamily="34" charset="0"/>
                <a:cs typeface="Arial" panose="020B0604020202020204" pitchFamily="34" charset="0"/>
              </a:rPr>
              <a:t>Reaction time: how quickly response occurs after </a:t>
            </a:r>
            <a:r>
              <a:rPr lang="en-US" sz="1800" dirty="0" smtClean="0">
                <a:latin typeface="Arial" panose="020B0604020202020204" pitchFamily="34" charset="0"/>
                <a:cs typeface="Arial" panose="020B0604020202020204" pitchFamily="34" charset="0"/>
              </a:rPr>
              <a:t>stimulus</a:t>
            </a:r>
          </a:p>
          <a:p>
            <a:pPr marL="1188720" lvl="3" indent="-182880">
              <a:spcAft>
                <a:spcPts val="600"/>
              </a:spcAft>
              <a:buFont typeface="Wingdings 2" pitchFamily="18" charset="2"/>
              <a:buChar char=""/>
              <a:defRPr/>
            </a:pPr>
            <a:r>
              <a:rPr lang="en-US" sz="1800" dirty="0" smtClean="0">
                <a:latin typeface="Arial" panose="020B0604020202020204" pitchFamily="34" charset="0"/>
                <a:cs typeface="Arial" panose="020B0604020202020204" pitchFamily="34" charset="0"/>
              </a:rPr>
              <a:t>Responses: e.g., how </a:t>
            </a:r>
            <a:r>
              <a:rPr lang="en-US" sz="1800" dirty="0">
                <a:latin typeface="Arial" panose="020B0604020202020204" pitchFamily="34" charset="0"/>
                <a:cs typeface="Arial" panose="020B0604020202020204" pitchFamily="34" charset="0"/>
              </a:rPr>
              <a:t>many </a:t>
            </a:r>
            <a:r>
              <a:rPr lang="en-US" sz="1800" dirty="0" smtClean="0">
                <a:latin typeface="Arial" panose="020B0604020202020204" pitchFamily="34" charset="0"/>
                <a:cs typeface="Arial" panose="020B0604020202020204" pitchFamily="34" charset="0"/>
              </a:rPr>
              <a:t>responses are correct/incorrect?</a:t>
            </a:r>
          </a:p>
          <a:p>
            <a:pPr marL="205740" indent="-457200">
              <a:spcAft>
                <a:spcPts val="600"/>
              </a:spcAft>
              <a:buFont typeface="Arial" panose="020B0604020202020204" pitchFamily="34" charset="0"/>
              <a:buChar char="•"/>
              <a:defRPr/>
            </a:pPr>
            <a:r>
              <a:rPr lang="en-US" sz="2400" dirty="0" smtClean="0">
                <a:latin typeface="Arial" panose="020B0604020202020204" pitchFamily="34" charset="0"/>
                <a:cs typeface="Arial" panose="020B0604020202020204" pitchFamily="34" charset="0"/>
              </a:rPr>
              <a:t>Vary in their reliability and rater subjectivity</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0555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371600"/>
          </a:xfrm>
        </p:spPr>
        <p:txBody>
          <a:bodyPr>
            <a:normAutofit/>
          </a:bodyPr>
          <a:lstStyle/>
          <a:p>
            <a:pPr eaLnBrk="1" fontAlgn="auto" hangingPunct="1">
              <a:spcAft>
                <a:spcPts val="0"/>
              </a:spcAft>
              <a:defRPr/>
            </a:pPr>
            <a:r>
              <a:rPr lang="en-US" sz="4000" dirty="0">
                <a:latin typeface="Avenir Roman" panose="02000503020000020003" pitchFamily="2" charset="0"/>
              </a:rPr>
              <a:t>Physiological Measures</a:t>
            </a:r>
          </a:p>
        </p:txBody>
      </p:sp>
      <p:sp>
        <p:nvSpPr>
          <p:cNvPr id="17411" name="Content Placeholder 2"/>
          <p:cNvSpPr>
            <a:spLocks noGrp="1"/>
          </p:cNvSpPr>
          <p:nvPr>
            <p:ph idx="1"/>
          </p:nvPr>
        </p:nvSpPr>
        <p:spPr>
          <a:xfrm>
            <a:off x="457200" y="1752600"/>
            <a:ext cx="8229600" cy="4876800"/>
          </a:xfrm>
        </p:spPr>
        <p:txBody>
          <a:bodyPr>
            <a:noAutofit/>
          </a:bodyPr>
          <a:lstStyle/>
          <a:p>
            <a:pPr eaLnBrk="1" hangingPunct="1">
              <a:spcBef>
                <a:spcPts val="300"/>
              </a:spcBef>
              <a:spcAft>
                <a:spcPts val="300"/>
              </a:spcAft>
            </a:pPr>
            <a:r>
              <a:rPr lang="en-US" sz="2400" dirty="0">
                <a:latin typeface="Arial" charset="0"/>
                <a:ea typeface="MS PGothic" charset="0"/>
              </a:rPr>
              <a:t>Galvanic skin response (GSR)</a:t>
            </a:r>
          </a:p>
          <a:p>
            <a:pPr lvl="1" eaLnBrk="1" hangingPunct="1">
              <a:spcBef>
                <a:spcPts val="300"/>
              </a:spcBef>
              <a:spcAft>
                <a:spcPts val="300"/>
              </a:spcAft>
            </a:pPr>
            <a:r>
              <a:rPr lang="en-US" sz="2000" dirty="0">
                <a:latin typeface="Arial" charset="0"/>
                <a:ea typeface="MS PGothic" charset="0"/>
              </a:rPr>
              <a:t>Electrical conductance of the skin, which changes when sweating occurs</a:t>
            </a:r>
          </a:p>
          <a:p>
            <a:pPr lvl="1" eaLnBrk="1" hangingPunct="1">
              <a:spcBef>
                <a:spcPts val="300"/>
              </a:spcBef>
              <a:spcAft>
                <a:spcPts val="300"/>
              </a:spcAft>
            </a:pPr>
            <a:r>
              <a:rPr lang="en-US" sz="2000" dirty="0">
                <a:latin typeface="Arial" charset="0"/>
                <a:ea typeface="MS PGothic" charset="0"/>
              </a:rPr>
              <a:t>Measures general emotional arousal and anxiety</a:t>
            </a:r>
          </a:p>
          <a:p>
            <a:pPr eaLnBrk="1" hangingPunct="1">
              <a:spcBef>
                <a:spcPts val="300"/>
              </a:spcBef>
              <a:spcAft>
                <a:spcPts val="300"/>
              </a:spcAft>
            </a:pPr>
            <a:r>
              <a:rPr lang="en-US" sz="2400" dirty="0">
                <a:latin typeface="Arial" charset="0"/>
                <a:ea typeface="MS PGothic" charset="0"/>
              </a:rPr>
              <a:t>Electromyogram (EMG)</a:t>
            </a:r>
          </a:p>
          <a:p>
            <a:pPr lvl="1" eaLnBrk="1" hangingPunct="1">
              <a:spcBef>
                <a:spcPts val="300"/>
              </a:spcBef>
              <a:spcAft>
                <a:spcPts val="300"/>
              </a:spcAft>
            </a:pPr>
            <a:r>
              <a:rPr lang="en-US" sz="2000" dirty="0">
                <a:latin typeface="Arial" charset="0"/>
                <a:ea typeface="MS PGothic" charset="0"/>
              </a:rPr>
              <a:t>Muscle tension</a:t>
            </a:r>
          </a:p>
          <a:p>
            <a:pPr lvl="1" eaLnBrk="1" hangingPunct="1">
              <a:spcBef>
                <a:spcPts val="300"/>
              </a:spcBef>
              <a:spcAft>
                <a:spcPts val="300"/>
              </a:spcAft>
            </a:pPr>
            <a:r>
              <a:rPr lang="en-US" sz="2000" dirty="0">
                <a:latin typeface="Arial" charset="0"/>
                <a:ea typeface="MS PGothic" charset="0"/>
              </a:rPr>
              <a:t>Measures tension or stress</a:t>
            </a:r>
          </a:p>
          <a:p>
            <a:pPr eaLnBrk="1" hangingPunct="1">
              <a:spcBef>
                <a:spcPts val="300"/>
              </a:spcBef>
              <a:spcAft>
                <a:spcPts val="300"/>
              </a:spcAft>
            </a:pPr>
            <a:r>
              <a:rPr lang="en-US" sz="2400" dirty="0">
                <a:latin typeface="Arial" charset="0"/>
                <a:ea typeface="MS PGothic" charset="0"/>
              </a:rPr>
              <a:t>Electroencephalogram (EEG)</a:t>
            </a:r>
          </a:p>
          <a:p>
            <a:pPr lvl="1" eaLnBrk="1" hangingPunct="1">
              <a:spcBef>
                <a:spcPts val="300"/>
              </a:spcBef>
              <a:spcAft>
                <a:spcPts val="300"/>
              </a:spcAft>
            </a:pPr>
            <a:r>
              <a:rPr lang="en-US" sz="2000" dirty="0">
                <a:latin typeface="Arial" charset="0"/>
                <a:ea typeface="MS PGothic" charset="0"/>
              </a:rPr>
              <a:t>Electrical activity of brain cells</a:t>
            </a:r>
          </a:p>
          <a:p>
            <a:pPr lvl="1" eaLnBrk="1" hangingPunct="1">
              <a:spcBef>
                <a:spcPts val="300"/>
              </a:spcBef>
              <a:spcAft>
                <a:spcPts val="300"/>
              </a:spcAft>
            </a:pPr>
            <a:r>
              <a:rPr lang="en-US" sz="2000" dirty="0">
                <a:latin typeface="Arial" charset="0"/>
                <a:ea typeface="MS PGothic" charset="0"/>
              </a:rPr>
              <a:t>Measures brain arousal in response to different stimuli</a:t>
            </a:r>
          </a:p>
          <a:p>
            <a:pPr eaLnBrk="1" hangingPunct="1">
              <a:spcBef>
                <a:spcPts val="300"/>
              </a:spcBef>
              <a:spcAft>
                <a:spcPts val="300"/>
              </a:spcAft>
            </a:pPr>
            <a:r>
              <a:rPr lang="en-US" sz="2400" dirty="0">
                <a:latin typeface="Arial" charset="0"/>
                <a:ea typeface="MS PGothic" charset="0"/>
              </a:rPr>
              <a:t>Functional MRI (fMRI)</a:t>
            </a:r>
          </a:p>
          <a:p>
            <a:pPr lvl="1" eaLnBrk="1" hangingPunct="1">
              <a:spcBef>
                <a:spcPts val="300"/>
              </a:spcBef>
              <a:spcAft>
                <a:spcPts val="300"/>
              </a:spcAft>
            </a:pPr>
            <a:r>
              <a:rPr lang="en-US" sz="2000" dirty="0">
                <a:latin typeface="Arial" charset="0"/>
                <a:ea typeface="MS PGothic" charset="0"/>
              </a:rPr>
              <a:t>Measures activation of brain regions in response to stimuli</a:t>
            </a:r>
          </a:p>
        </p:txBody>
      </p:sp>
    </p:spTree>
    <p:extLst>
      <p:ext uri="{BB962C8B-B14F-4D97-AF65-F5344CB8AC3E}">
        <p14:creationId xmlns:p14="http://schemas.microsoft.com/office/powerpoint/2010/main" val="1892433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Operationalization of DV Takes into account…</a:t>
            </a:r>
            <a:endParaRPr lang="en-US" dirty="0"/>
          </a:p>
        </p:txBody>
      </p:sp>
    </p:spTree>
    <p:extLst>
      <p:ext uri="{BB962C8B-B14F-4D97-AF65-F5344CB8AC3E}">
        <p14:creationId xmlns:p14="http://schemas.microsoft.com/office/powerpoint/2010/main" val="37206793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47580</TotalTime>
  <Words>3348</Words>
  <Application>Microsoft Office PowerPoint</Application>
  <PresentationFormat>On-screen Show (4:3)</PresentationFormat>
  <Paragraphs>381</Paragraphs>
  <Slides>38</Slides>
  <Notes>29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38</vt:i4>
      </vt:variant>
    </vt:vector>
  </HeadingPairs>
  <TitlesOfParts>
    <vt:vector size="52" baseType="lpstr">
      <vt:lpstr>MS PGothic</vt:lpstr>
      <vt:lpstr>MS PGothic</vt:lpstr>
      <vt:lpstr>Apple Gothic</vt:lpstr>
      <vt:lpstr>Arial</vt:lpstr>
      <vt:lpstr>Avenir</vt:lpstr>
      <vt:lpstr>Avenir Black</vt:lpstr>
      <vt:lpstr>Avenir Book</vt:lpstr>
      <vt:lpstr>Avenir Roman</vt:lpstr>
      <vt:lpstr>Calibri</vt:lpstr>
      <vt:lpstr>Garamond</vt:lpstr>
      <vt:lpstr>Georgia</vt:lpstr>
      <vt:lpstr>Wingdings</vt:lpstr>
      <vt:lpstr>Wingdings 2</vt:lpstr>
      <vt:lpstr>Office Theme</vt:lpstr>
      <vt:lpstr>PowerPoint Presentation</vt:lpstr>
      <vt:lpstr>So let’s discuss variables</vt:lpstr>
      <vt:lpstr>Manipulating the Independent Variable</vt:lpstr>
      <vt:lpstr>Independent Variable Review</vt:lpstr>
      <vt:lpstr>Measuring the Dependent Variable</vt:lpstr>
      <vt:lpstr>Self-report Measures</vt:lpstr>
      <vt:lpstr>Behavioral Measures</vt:lpstr>
      <vt:lpstr>Physiological Measures</vt:lpstr>
      <vt:lpstr>Operationalization of DV Takes into account…</vt:lpstr>
      <vt:lpstr>Pros and Cons of Modes of Measurement (Operationalization)</vt:lpstr>
      <vt:lpstr>Sensitivity of the DV</vt:lpstr>
      <vt:lpstr>Cost of Measures</vt:lpstr>
      <vt:lpstr>Experimenter Control &amp; Extraneous variables</vt:lpstr>
      <vt:lpstr>Types of Extraneous Variables</vt:lpstr>
      <vt:lpstr>Confounding Variables</vt:lpstr>
      <vt:lpstr>Controlling Extraneous Variables</vt:lpstr>
      <vt:lpstr>Controlling Extraneous Variables</vt:lpstr>
      <vt:lpstr>Comparing Methods of Control</vt:lpstr>
      <vt:lpstr>Any experiment you design must have validity</vt:lpstr>
      <vt:lpstr>Types of Validity</vt:lpstr>
      <vt:lpstr>Individual Differences as Confounds</vt:lpstr>
      <vt:lpstr>*A Note on Individual Differences</vt:lpstr>
      <vt:lpstr>Within- vs. Between-subjects Designs</vt:lpstr>
      <vt:lpstr>Posttest-only Design</vt:lpstr>
      <vt:lpstr>Pretest-Posttest Design</vt:lpstr>
      <vt:lpstr>Pretest-Posttest Design</vt:lpstr>
      <vt:lpstr>Other Threats to Internal Validity</vt:lpstr>
      <vt:lpstr>Experimenter Expectancy Effects         AKA Observer Expectancy Effects AKA Observer Effect AKA Experimenter Bias</vt:lpstr>
      <vt:lpstr>Controlling for Experimenter Expectations</vt:lpstr>
      <vt:lpstr>Types of Validity</vt:lpstr>
      <vt:lpstr>Sampling Procedures</vt:lpstr>
      <vt:lpstr>Sampling</vt:lpstr>
      <vt:lpstr>When Selecting Participants</vt:lpstr>
      <vt:lpstr>Importance of Sampling</vt:lpstr>
      <vt:lpstr>Probability Sampling</vt:lpstr>
      <vt:lpstr>Nonprobability Sampling</vt:lpstr>
      <vt:lpstr>W.E.I.R.D. Societies Henrich, Heine, &amp; Norenzayan, 2010</vt:lpstr>
      <vt:lpstr>Participate in our next study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Kaori Kubo Germano</dc:creator>
  <cp:lastModifiedBy>Hess, Yanine</cp:lastModifiedBy>
  <cp:revision>805</cp:revision>
  <cp:lastPrinted>2012-08-30T22:57:27Z</cp:lastPrinted>
  <dcterms:created xsi:type="dcterms:W3CDTF">2017-01-13T16:21:40Z</dcterms:created>
  <dcterms:modified xsi:type="dcterms:W3CDTF">2023-10-16T17:42:13Z</dcterms:modified>
</cp:coreProperties>
</file>